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35.xml" ContentType="application/vnd.openxmlformats-officedocument.presentationml.notesSlide+xml"/>
  <Override PartName="/ppt/tags/tag45.xml" ContentType="application/vnd.openxmlformats-officedocument.presentationml.tags+xml"/>
  <Override PartName="/ppt/notesSlides/notesSlide3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3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3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8.xml" ContentType="application/vnd.openxmlformats-officedocument.presentationml.tags+xml"/>
  <Override PartName="/ppt/notesSlides/notesSlide4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4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4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46.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47.xml" ContentType="application/vnd.openxmlformats-officedocument.presentationml.notesSlide+xml"/>
  <Override PartName="/ppt/tags/tag78.xml" ContentType="application/vnd.openxmlformats-officedocument.presentationml.tags+xml"/>
  <Override PartName="/ppt/notesSlides/notesSlide4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49.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5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5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52.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53.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54.xml" ContentType="application/vnd.openxmlformats-officedocument.presentationml.notesSlide+xml"/>
  <Override PartName="/ppt/tags/tag96.xml" ContentType="application/vnd.openxmlformats-officedocument.presentationml.tags+xml"/>
  <Override PartName="/ppt/notesSlides/notesSlide55.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56.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57.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58.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59.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60.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61.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62.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63.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64.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65.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66.xml" ContentType="application/vnd.openxmlformats-officedocument.presentationml.tags+xml"/>
  <Override PartName="/ppt/notesSlides/notesSlide68.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69.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70.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71.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72.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73.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74.xml" ContentType="application/vnd.openxmlformats-officedocument.presentationml.notesSlide+xml"/>
  <Override PartName="/ppt/tags/tag281.xml" ContentType="application/vnd.openxmlformats-officedocument.presentationml.tags+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164"/>
  </p:notesMasterIdLst>
  <p:handoutMasterIdLst>
    <p:handoutMasterId r:id="rId165"/>
  </p:handoutMasterIdLst>
  <p:sldIdLst>
    <p:sldId id="325" r:id="rId3"/>
    <p:sldId id="264" r:id="rId4"/>
    <p:sldId id="1743" r:id="rId5"/>
    <p:sldId id="328" r:id="rId6"/>
    <p:sldId id="924" r:id="rId7"/>
    <p:sldId id="926" r:id="rId8"/>
    <p:sldId id="928" r:id="rId9"/>
    <p:sldId id="927" r:id="rId10"/>
    <p:sldId id="1744" r:id="rId11"/>
    <p:sldId id="2044" r:id="rId12"/>
    <p:sldId id="1745" r:id="rId13"/>
    <p:sldId id="2045" r:id="rId14"/>
    <p:sldId id="1746" r:id="rId15"/>
    <p:sldId id="1747" r:id="rId16"/>
    <p:sldId id="1748" r:id="rId17"/>
    <p:sldId id="1749" r:id="rId18"/>
    <p:sldId id="2046" r:id="rId19"/>
    <p:sldId id="1750" r:id="rId20"/>
    <p:sldId id="1751" r:id="rId21"/>
    <p:sldId id="1752" r:id="rId22"/>
    <p:sldId id="1753" r:id="rId23"/>
    <p:sldId id="1754" r:id="rId24"/>
    <p:sldId id="1755" r:id="rId25"/>
    <p:sldId id="1756" r:id="rId26"/>
    <p:sldId id="1757" r:id="rId27"/>
    <p:sldId id="1758" r:id="rId28"/>
    <p:sldId id="1759" r:id="rId29"/>
    <p:sldId id="1760" r:id="rId30"/>
    <p:sldId id="1761" r:id="rId31"/>
    <p:sldId id="1762" r:id="rId32"/>
    <p:sldId id="1763" r:id="rId33"/>
    <p:sldId id="2047" r:id="rId34"/>
    <p:sldId id="1767" r:id="rId35"/>
    <p:sldId id="1768" r:id="rId36"/>
    <p:sldId id="1770" r:id="rId37"/>
    <p:sldId id="1772" r:id="rId38"/>
    <p:sldId id="1771" r:id="rId39"/>
    <p:sldId id="1773" r:id="rId40"/>
    <p:sldId id="1774" r:id="rId41"/>
    <p:sldId id="2048" r:id="rId42"/>
    <p:sldId id="1775" r:id="rId43"/>
    <p:sldId id="1549" r:id="rId44"/>
    <p:sldId id="1777" r:id="rId45"/>
    <p:sldId id="1778" r:id="rId46"/>
    <p:sldId id="2049" r:id="rId47"/>
    <p:sldId id="1855" r:id="rId48"/>
    <p:sldId id="1780" r:id="rId49"/>
    <p:sldId id="1781" r:id="rId50"/>
    <p:sldId id="1782" r:id="rId51"/>
    <p:sldId id="1784" r:id="rId52"/>
    <p:sldId id="1785" r:id="rId53"/>
    <p:sldId id="1786" r:id="rId54"/>
    <p:sldId id="1787" r:id="rId55"/>
    <p:sldId id="1789" r:id="rId56"/>
    <p:sldId id="1856" r:id="rId57"/>
    <p:sldId id="1857" r:id="rId58"/>
    <p:sldId id="1858" r:id="rId59"/>
    <p:sldId id="1793" r:id="rId60"/>
    <p:sldId id="1794" r:id="rId61"/>
    <p:sldId id="1788" r:id="rId62"/>
    <p:sldId id="1795" r:id="rId63"/>
    <p:sldId id="1859" r:id="rId64"/>
    <p:sldId id="1860" r:id="rId65"/>
    <p:sldId id="1861" r:id="rId66"/>
    <p:sldId id="1862" r:id="rId67"/>
    <p:sldId id="1863" r:id="rId68"/>
    <p:sldId id="1864" r:id="rId69"/>
    <p:sldId id="1865" r:id="rId70"/>
    <p:sldId id="1866" r:id="rId71"/>
    <p:sldId id="1867" r:id="rId72"/>
    <p:sldId id="1868" r:id="rId73"/>
    <p:sldId id="1869" r:id="rId74"/>
    <p:sldId id="1870" r:id="rId75"/>
    <p:sldId id="1871" r:id="rId76"/>
    <p:sldId id="1872" r:id="rId77"/>
    <p:sldId id="1873" r:id="rId78"/>
    <p:sldId id="1874" r:id="rId79"/>
    <p:sldId id="1875" r:id="rId80"/>
    <p:sldId id="1876" r:id="rId81"/>
    <p:sldId id="1877" r:id="rId82"/>
    <p:sldId id="1878" r:id="rId83"/>
    <p:sldId id="1880" r:id="rId84"/>
    <p:sldId id="1879" r:id="rId85"/>
    <p:sldId id="1881" r:id="rId86"/>
    <p:sldId id="1882" r:id="rId87"/>
    <p:sldId id="1883" r:id="rId88"/>
    <p:sldId id="1885" r:id="rId89"/>
    <p:sldId id="1886" r:id="rId90"/>
    <p:sldId id="1887" r:id="rId91"/>
    <p:sldId id="1888" r:id="rId92"/>
    <p:sldId id="1889" r:id="rId93"/>
    <p:sldId id="1890" r:id="rId94"/>
    <p:sldId id="1891" r:id="rId95"/>
    <p:sldId id="1892" r:id="rId96"/>
    <p:sldId id="1893" r:id="rId97"/>
    <p:sldId id="1894" r:id="rId98"/>
    <p:sldId id="1895" r:id="rId99"/>
    <p:sldId id="1896" r:id="rId100"/>
    <p:sldId id="1897" r:id="rId101"/>
    <p:sldId id="1898" r:id="rId102"/>
    <p:sldId id="1899" r:id="rId103"/>
    <p:sldId id="1900" r:id="rId104"/>
    <p:sldId id="1901" r:id="rId105"/>
    <p:sldId id="1902" r:id="rId106"/>
    <p:sldId id="1903" r:id="rId107"/>
    <p:sldId id="1904" r:id="rId108"/>
    <p:sldId id="2050" r:id="rId109"/>
    <p:sldId id="1905" r:id="rId110"/>
    <p:sldId id="1906" r:id="rId111"/>
    <p:sldId id="1908" r:id="rId112"/>
    <p:sldId id="1909" r:id="rId113"/>
    <p:sldId id="1910" r:id="rId114"/>
    <p:sldId id="1911" r:id="rId115"/>
    <p:sldId id="1912" r:id="rId116"/>
    <p:sldId id="1913" r:id="rId117"/>
    <p:sldId id="1918" r:id="rId118"/>
    <p:sldId id="1919" r:id="rId119"/>
    <p:sldId id="1986" r:id="rId120"/>
    <p:sldId id="1987" r:id="rId121"/>
    <p:sldId id="1988" r:id="rId122"/>
    <p:sldId id="1989" r:id="rId123"/>
    <p:sldId id="1991" r:id="rId124"/>
    <p:sldId id="1992" r:id="rId125"/>
    <p:sldId id="1993" r:id="rId126"/>
    <p:sldId id="1994" r:id="rId127"/>
    <p:sldId id="1995" r:id="rId128"/>
    <p:sldId id="1996" r:id="rId129"/>
    <p:sldId id="1997" r:id="rId130"/>
    <p:sldId id="1998" r:id="rId131"/>
    <p:sldId id="1999" r:id="rId132"/>
    <p:sldId id="2000" r:id="rId133"/>
    <p:sldId id="2001" r:id="rId134"/>
    <p:sldId id="2002" r:id="rId135"/>
    <p:sldId id="2003" r:id="rId136"/>
    <p:sldId id="2004" r:id="rId137"/>
    <p:sldId id="2006" r:id="rId138"/>
    <p:sldId id="2007" r:id="rId139"/>
    <p:sldId id="2008" r:id="rId140"/>
    <p:sldId id="2009" r:id="rId141"/>
    <p:sldId id="2010" r:id="rId142"/>
    <p:sldId id="2011" r:id="rId143"/>
    <p:sldId id="2012" r:id="rId144"/>
    <p:sldId id="2013" r:id="rId145"/>
    <p:sldId id="2014" r:id="rId146"/>
    <p:sldId id="2015" r:id="rId147"/>
    <p:sldId id="2016" r:id="rId148"/>
    <p:sldId id="2017" r:id="rId149"/>
    <p:sldId id="2018" r:id="rId150"/>
    <p:sldId id="2019" r:id="rId151"/>
    <p:sldId id="2020" r:id="rId152"/>
    <p:sldId id="2021" r:id="rId153"/>
    <p:sldId id="2035" r:id="rId154"/>
    <p:sldId id="2036" r:id="rId155"/>
    <p:sldId id="2038" r:id="rId156"/>
    <p:sldId id="2039" r:id="rId157"/>
    <p:sldId id="2040" r:id="rId158"/>
    <p:sldId id="2041" r:id="rId159"/>
    <p:sldId id="2042" r:id="rId160"/>
    <p:sldId id="2043" r:id="rId161"/>
    <p:sldId id="338" r:id="rId162"/>
    <p:sldId id="326" r:id="rId163"/>
  </p:sldIdLst>
  <p:sldSz cx="12190413" cy="6859588"/>
  <p:notesSz cx="6858000" cy="9144000"/>
  <p:custDataLst>
    <p:tags r:id="rId166"/>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3" userDrawn="1">
          <p15:clr>
            <a:srgbClr val="A4A3A4"/>
          </p15:clr>
        </p15:guide>
        <p15:guide id="2" pos="640" userDrawn="1">
          <p15:clr>
            <a:srgbClr val="A4A3A4"/>
          </p15:clr>
        </p15:guide>
        <p15:guide id="3" pos="7230" userDrawn="1">
          <p15:clr>
            <a:srgbClr val="A4A3A4"/>
          </p15:clr>
        </p15:guide>
      </p15:sldGuideLst>
    </p:ext>
    <p:ext uri="{2D200454-40CA-4A62-9FC3-DE9A4176ACB9}">
      <p15:notesGuideLst xmlns:p15="http://schemas.microsoft.com/office/powerpoint/2012/main">
        <p15:guide id="1" orient="horz" pos="3120">
          <p15:clr>
            <a:srgbClr val="A4A3A4"/>
          </p15:clr>
        </p15:guide>
        <p15:guide id="2" pos="221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孟方思" initials="mfs" lastIdx="1" clrIdx="0"/>
  <p:cmAuthor id="2" name="LD" initials="L" lastIdx="2" clrIdx="1"/>
  <p:cmAuthor id="3" name="Lv0593" initials="L" lastIdx="1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595959"/>
    <a:srgbClr val="1369B2"/>
    <a:srgbClr val="FAFAFA"/>
    <a:srgbClr val="F2F2F2"/>
    <a:srgbClr val="006BBC"/>
    <a:srgbClr val="0075CC"/>
    <a:srgbClr val="008DF6"/>
    <a:srgbClr val="005DA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94590" autoAdjust="0"/>
  </p:normalViewPr>
  <p:slideViewPr>
    <p:cSldViewPr>
      <p:cViewPr varScale="1">
        <p:scale>
          <a:sx n="64" d="100"/>
          <a:sy n="64" d="100"/>
        </p:scale>
        <p:origin x="436" y="48"/>
      </p:cViewPr>
      <p:guideLst>
        <p:guide orient="horz" pos="2303"/>
        <p:guide pos="640"/>
        <p:guide pos="723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7" d="100"/>
          <a:sy n="87" d="100"/>
        </p:scale>
        <p:origin x="3840" y="96"/>
      </p:cViewPr>
      <p:guideLst>
        <p:guide orient="horz" pos="3120"/>
        <p:guide pos="2210"/>
      </p:guideLst>
    </p:cSldViewPr>
  </p:notes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notesMaster" Target="notesMasters/notesMaster1.xml"/><Relationship Id="rId16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handoutMaster" Target="handoutMasters/handout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2024/3/19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2024/3/19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272008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1570849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105696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429054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2877630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45</a:t>
            </a:fld>
            <a:endParaRPr lang="zh-CN" altLang="en-US"/>
          </a:p>
        </p:txBody>
      </p:sp>
    </p:spTree>
    <p:extLst>
      <p:ext uri="{BB962C8B-B14F-4D97-AF65-F5344CB8AC3E}">
        <p14:creationId xmlns:p14="http://schemas.microsoft.com/office/powerpoint/2010/main" val="1757759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63</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64</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65</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67</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80</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92</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93</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95</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96</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97</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98</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99</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100</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101</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102</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103</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116</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118</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131</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152</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160</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777" y="2309308"/>
            <a:ext cx="10850541" cy="899333"/>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69820" y="3566185"/>
            <a:ext cx="10850454" cy="801518"/>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1007304" y="834057"/>
            <a:ext cx="10463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15" y="390618"/>
            <a:ext cx="520428" cy="274702"/>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 name="TextBox 4"/>
          <p:cNvSpPr txBox="1"/>
          <p:nvPr userDrawn="1"/>
        </p:nvSpPr>
        <p:spPr>
          <a:xfrm>
            <a:off x="305731" y="6526138"/>
            <a:ext cx="2909155" cy="276999"/>
          </a:xfrm>
          <a:prstGeom prst="rect">
            <a:avLst/>
          </a:prstGeom>
          <a:noFill/>
        </p:spPr>
        <p:txBody>
          <a:bodyPr wrap="square" rtlCol="0">
            <a:spAutoFit/>
          </a:bodyPr>
          <a:lstStyle/>
          <a:p>
            <a:r>
              <a:rPr lang="en-US" altLang="zh-CN" sz="1200" b="0" dirty="0" err="1">
                <a:solidFill>
                  <a:srgbClr val="595959"/>
                </a:solidFill>
                <a:latin typeface="微软雅黑" panose="020B0503020204020204" pitchFamily="34" charset="-122"/>
                <a:ea typeface="微软雅黑" panose="020B0503020204020204" pitchFamily="34" charset="-122"/>
              </a:rPr>
              <a:t>yx.ityxb.com</a:t>
            </a:r>
            <a:endParaRPr lang="zh-CN" altLang="en-US" sz="1200" b="0" dirty="0">
              <a:solidFill>
                <a:srgbClr val="595959"/>
              </a:solidFill>
              <a:latin typeface="微软雅黑" panose="020B0503020204020204" pitchFamily="34" charset="-122"/>
              <a:ea typeface="微软雅黑" panose="020B0503020204020204" pitchFamily="34" charset="-122"/>
            </a:endParaRPr>
          </a:p>
        </p:txBody>
      </p:sp>
      <p:sp>
        <p:nvSpPr>
          <p:cNvPr id="6" name="矩形 5"/>
          <p:cNvSpPr/>
          <p:nvPr userDrawn="1"/>
        </p:nvSpPr>
        <p:spPr>
          <a:xfrm>
            <a:off x="0" y="6794447"/>
            <a:ext cx="10631710" cy="84639"/>
          </a:xfrm>
          <a:prstGeom prst="rect">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10703717" y="6794446"/>
            <a:ext cx="1486695" cy="846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3518" y="294845"/>
            <a:ext cx="2595061" cy="4050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等腰三角形 7"/>
          <p:cNvSpPr/>
          <p:nvPr userDrawn="1"/>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693670"/>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userDrawn="1"/>
        </p:nvSpPr>
        <p:spPr>
          <a:xfrm>
            <a:off x="9998623" y="3693670"/>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8890" y="5045086"/>
            <a:ext cx="3952633" cy="6169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cxnSp>
        <p:nvCxnSpPr>
          <p:cNvPr id="8" name="直接连接符 7"/>
          <p:cNvCxnSpPr/>
          <p:nvPr userDrawn="1"/>
        </p:nvCxnSpPr>
        <p:spPr>
          <a:xfrm>
            <a:off x="984634" y="1413103"/>
            <a:ext cx="101984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607120" y="654595"/>
            <a:ext cx="575989" cy="577246"/>
            <a:chOff x="6084168" y="1274820"/>
            <a:chExt cx="432048" cy="432834"/>
          </a:xfrm>
        </p:grpSpPr>
        <p:sp>
          <p:nvSpPr>
            <p:cNvPr id="10"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8879153" y="655120"/>
            <a:ext cx="575989" cy="576197"/>
            <a:chOff x="4788024" y="1275213"/>
            <a:chExt cx="432048" cy="432048"/>
          </a:xfrm>
        </p:grpSpPr>
        <p:sp>
          <p:nvSpPr>
            <p:cNvPr id="1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5" name="组合 14"/>
          <p:cNvGrpSpPr/>
          <p:nvPr userDrawn="1"/>
        </p:nvGrpSpPr>
        <p:grpSpPr>
          <a:xfrm>
            <a:off x="9743137" y="654595"/>
            <a:ext cx="577036" cy="577246"/>
            <a:chOff x="5436096" y="1274820"/>
            <a:chExt cx="432833" cy="432834"/>
          </a:xfrm>
        </p:grpSpPr>
        <p:sp>
          <p:nvSpPr>
            <p:cNvPr id="1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8" name="组合 17"/>
          <p:cNvGrpSpPr/>
          <p:nvPr userDrawn="1"/>
        </p:nvGrpSpPr>
        <p:grpSpPr>
          <a:xfrm>
            <a:off x="7151187" y="654595"/>
            <a:ext cx="577036" cy="577246"/>
            <a:chOff x="3491880" y="1274820"/>
            <a:chExt cx="432833" cy="432834"/>
          </a:xfrm>
        </p:grpSpPr>
        <p:sp>
          <p:nvSpPr>
            <p:cNvPr id="19"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21" name="组合 20"/>
          <p:cNvGrpSpPr/>
          <p:nvPr userDrawn="1"/>
        </p:nvGrpSpPr>
        <p:grpSpPr>
          <a:xfrm>
            <a:off x="8015170" y="654595"/>
            <a:ext cx="577036" cy="577246"/>
            <a:chOff x="4139952" y="1274820"/>
            <a:chExt cx="432833" cy="432834"/>
          </a:xfrm>
        </p:grpSpPr>
        <p:sp>
          <p:nvSpPr>
            <p:cNvPr id="2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40" name="等腰三角形 39"/>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flipH="1" flipV="1">
            <a:off x="-766394" y="-28491"/>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414174" y="635"/>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6086073" y="4299128"/>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437345"/>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userDrawn="1"/>
        </p:nvSpPr>
        <p:spPr>
          <a:xfrm>
            <a:off x="10011958" y="3437345"/>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寄语(1)"/>
          <p:cNvPicPr>
            <a:picLocks noChangeAspect="1"/>
          </p:cNvPicPr>
          <p:nvPr userDrawn="1"/>
        </p:nvPicPr>
        <p:blipFill>
          <a:blip r:embed="rId2"/>
          <a:srcRect l="114" t="60287" r="-114" b="572"/>
          <a:stretch>
            <a:fillRect/>
          </a:stretch>
        </p:blipFill>
        <p:spPr>
          <a:xfrm>
            <a:off x="2480310" y="2508250"/>
            <a:ext cx="7532370" cy="1657985"/>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22998" y="3789834"/>
            <a:ext cx="3952633" cy="6169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839974" y="727845"/>
            <a:ext cx="3931306" cy="1115266"/>
          </a:xfrm>
        </p:spPr>
        <p:txBody>
          <a:bodyPr anchor="ctr" anchorCtr="0"/>
          <a:lstStyle>
            <a:lvl1pPr>
              <a:defRPr sz="32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5137617" y="727845"/>
            <a:ext cx="6171235" cy="5404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p>
        </p:txBody>
      </p:sp>
      <p:sp>
        <p:nvSpPr>
          <p:cNvPr id="7" name="文本占位符 6"/>
          <p:cNvSpPr>
            <a:spLocks noGrp="1"/>
          </p:cNvSpPr>
          <p:nvPr>
            <p:ph type="body" sz="half" idx="2" hasCustomPrompt="1"/>
          </p:nvPr>
        </p:nvSpPr>
        <p:spPr>
          <a:xfrm>
            <a:off x="839974" y="2240060"/>
            <a:ext cx="3931306" cy="3892636"/>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69820" y="5606183"/>
            <a:ext cx="10850454" cy="558268"/>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69820" y="641469"/>
            <a:ext cx="10850454" cy="4556969"/>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2194539" cy="686943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22"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6787"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69777" y="623706"/>
            <a:ext cx="10850541" cy="899333"/>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2" name="组合 41"/>
          <p:cNvGrpSpPr/>
          <p:nvPr userDrawn="1"/>
        </p:nvGrpSpPr>
        <p:grpSpPr>
          <a:xfrm>
            <a:off x="0" y="2205794"/>
            <a:ext cx="12190413" cy="2413577"/>
            <a:chOff x="170694" y="178255"/>
            <a:chExt cx="3936004" cy="779007"/>
          </a:xfrm>
        </p:grpSpPr>
        <p:sp>
          <p:nvSpPr>
            <p:cNvPr id="44" name="等腰三角形 43"/>
            <p:cNvSpPr/>
            <p:nvPr/>
          </p:nvSpPr>
          <p:spPr>
            <a:xfrm>
              <a:off x="1270819" y="178255"/>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5" name="等腰三角形 44"/>
            <p:cNvSpPr/>
            <p:nvPr/>
          </p:nvSpPr>
          <p:spPr>
            <a:xfrm flipV="1">
              <a:off x="170694" y="600746"/>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6" name="矩形 45"/>
            <p:cNvSpPr/>
            <p:nvPr/>
          </p:nvSpPr>
          <p:spPr>
            <a:xfrm>
              <a:off x="170694" y="261768"/>
              <a:ext cx="3936004" cy="611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7" name="平行四边形 46"/>
            <p:cNvSpPr/>
            <p:nvPr/>
          </p:nvSpPr>
          <p:spPr>
            <a:xfrm>
              <a:off x="348666" y="178257"/>
              <a:ext cx="1100951" cy="779005"/>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8" name="文本框 6"/>
            <p:cNvSpPr txBox="1"/>
            <p:nvPr/>
          </p:nvSpPr>
          <p:spPr>
            <a:xfrm>
              <a:off x="619911" y="284178"/>
              <a:ext cx="650908" cy="553578"/>
            </a:xfrm>
            <a:prstGeom prst="rect">
              <a:avLst/>
            </a:prstGeom>
            <a:noFill/>
          </p:spPr>
          <p:txBody>
            <a:bodyPr wrap="square" lIns="68580" tIns="34290" rIns="68580" bIns="34290" rtlCol="0">
              <a:spAutoFit/>
            </a:bodyPr>
            <a:lstStyle/>
            <a:p>
              <a:endParaRPr lang="zh-CN" altLang="en-US" sz="10700"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userDrawn="1"/>
        </p:nvGrpSpPr>
        <p:grpSpPr>
          <a:xfrm>
            <a:off x="8484731" y="1700153"/>
            <a:ext cx="575989" cy="577246"/>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8" name="组合 7"/>
          <p:cNvGrpSpPr/>
          <p:nvPr userDrawn="1"/>
        </p:nvGrpSpPr>
        <p:grpSpPr>
          <a:xfrm>
            <a:off x="6756764" y="1700678"/>
            <a:ext cx="575989" cy="576197"/>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9" name="组合 8"/>
          <p:cNvGrpSpPr/>
          <p:nvPr userDrawn="1"/>
        </p:nvGrpSpPr>
        <p:grpSpPr>
          <a:xfrm>
            <a:off x="7620748" y="1700153"/>
            <a:ext cx="577036" cy="577246"/>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0" name="组合 9"/>
          <p:cNvGrpSpPr/>
          <p:nvPr userDrawn="1"/>
        </p:nvGrpSpPr>
        <p:grpSpPr>
          <a:xfrm>
            <a:off x="5028797" y="1700153"/>
            <a:ext cx="577036" cy="577246"/>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5892781" y="1700153"/>
            <a:ext cx="577036" cy="577246"/>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605" y="6351009"/>
            <a:ext cx="2699578" cy="316859"/>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t>2024/3/19</a:t>
            </a:fld>
            <a:endParaRPr lang="zh-CN" altLang="en-US"/>
          </a:p>
        </p:txBody>
      </p:sp>
      <p:sp>
        <p:nvSpPr>
          <p:cNvPr id="5" name="页脚占位符 4"/>
          <p:cNvSpPr>
            <a:spLocks noGrp="1"/>
          </p:cNvSpPr>
          <p:nvPr>
            <p:ph type="ftr" sz="quarter" idx="3"/>
          </p:nvPr>
        </p:nvSpPr>
        <p:spPr>
          <a:xfrm>
            <a:off x="4115357" y="6351009"/>
            <a:ext cx="3959381" cy="316859"/>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09254" y="6351009"/>
            <a:ext cx="2699578" cy="316859"/>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t>2024/3/19</a:t>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7.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notesSlide" Target="../notesSlides/notesSlide65.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3.png"/><Relationship Id="rId5" Type="http://schemas.openxmlformats.org/officeDocument/2006/relationships/image" Target="../media/image75.png"/><Relationship Id="rId4" Type="http://schemas.openxmlformats.org/officeDocument/2006/relationships/notesSlide" Target="../notesSlides/notesSlide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0.xml"/><Relationship Id="rId1" Type="http://schemas.openxmlformats.org/officeDocument/2006/relationships/tags" Target="../tags/tag166.xml"/><Relationship Id="rId5" Type="http://schemas.openxmlformats.org/officeDocument/2006/relationships/image" Target="../media/image3.png"/><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3.png"/><Relationship Id="rId5" Type="http://schemas.openxmlformats.org/officeDocument/2006/relationships/image" Target="../media/image77.png"/><Relationship Id="rId4" Type="http://schemas.openxmlformats.org/officeDocument/2006/relationships/image" Target="../media/image76.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0.xml"/><Relationship Id="rId1" Type="http://schemas.openxmlformats.org/officeDocument/2006/relationships/tags" Target="../tags/tag169.xml"/><Relationship Id="rId5" Type="http://schemas.openxmlformats.org/officeDocument/2006/relationships/image" Target="../media/image3.png"/><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71.xml"/><Relationship Id="rId1" Type="http://schemas.openxmlformats.org/officeDocument/2006/relationships/tags" Target="../tags/tag170.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3.png"/><Relationship Id="rId4"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76.xml"/><Relationship Id="rId1" Type="http://schemas.openxmlformats.org/officeDocument/2006/relationships/tags" Target="../tags/tag175.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8.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3.png"/><Relationship Id="rId5" Type="http://schemas.openxmlformats.org/officeDocument/2006/relationships/image" Target="../media/image79.jpeg"/><Relationship Id="rId4" Type="http://schemas.openxmlformats.org/officeDocument/2006/relationships/image" Target="../media/image78.png"/></Relationships>
</file>

<file path=ppt/slides/_rels/slide112.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image" Target="../media/image3.png"/><Relationship Id="rId4"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9.xml"/><Relationship Id="rId1" Type="http://schemas.openxmlformats.org/officeDocument/2006/relationships/tags" Target="../tags/tag188.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 Id="rId5" Type="http://schemas.openxmlformats.org/officeDocument/2006/relationships/image" Target="../media/image3.png"/><Relationship Id="rId4"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0.xml"/><Relationship Id="rId1" Type="http://schemas.openxmlformats.org/officeDocument/2006/relationships/tags" Target="../tags/tag193.xml"/><Relationship Id="rId5" Type="http://schemas.openxmlformats.org/officeDocument/2006/relationships/image" Target="../media/image3.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95.xml"/><Relationship Id="rId1" Type="http://schemas.openxmlformats.org/officeDocument/2006/relationships/tags" Target="../tags/tag194.xml"/><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0.xml"/><Relationship Id="rId1" Type="http://schemas.openxmlformats.org/officeDocument/2006/relationships/tags" Target="../tags/tag196.xml"/><Relationship Id="rId5" Type="http://schemas.openxmlformats.org/officeDocument/2006/relationships/image" Target="../media/image3.png"/><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3.png"/><Relationship Id="rId5" Type="http://schemas.openxmlformats.org/officeDocument/2006/relationships/image" Target="../media/image80.png"/><Relationship Id="rId4"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9.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01.xml"/><Relationship Id="rId1" Type="http://schemas.openxmlformats.org/officeDocument/2006/relationships/tags" Target="../tags/tag200.xml"/><Relationship Id="rId5" Type="http://schemas.openxmlformats.org/officeDocument/2006/relationships/image" Target="../media/image3.png"/><Relationship Id="rId4" Type="http://schemas.openxmlformats.org/officeDocument/2006/relationships/image" Target="../media/image81.png"/></Relationships>
</file>

<file path=ppt/slides/_rels/slide121.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3.png"/><Relationship Id="rId5" Type="http://schemas.openxmlformats.org/officeDocument/2006/relationships/image" Target="../media/image82.png"/><Relationship Id="rId4"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06.xml"/><Relationship Id="rId1" Type="http://schemas.openxmlformats.org/officeDocument/2006/relationships/tags" Target="../tags/tag205.xml"/><Relationship Id="rId5" Type="http://schemas.openxmlformats.org/officeDocument/2006/relationships/image" Target="../media/image3.png"/><Relationship Id="rId4" Type="http://schemas.openxmlformats.org/officeDocument/2006/relationships/image" Target="../media/image83.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image" Target="../media/image3.png"/><Relationship Id="rId4" Type="http://schemas.openxmlformats.org/officeDocument/2006/relationships/image" Target="../media/image84.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0.xml"/><Relationship Id="rId1" Type="http://schemas.openxmlformats.org/officeDocument/2006/relationships/tags" Target="../tags/tag209.xml"/><Relationship Id="rId5" Type="http://schemas.openxmlformats.org/officeDocument/2006/relationships/image" Target="../media/image3.png"/><Relationship Id="rId4" Type="http://schemas.openxmlformats.org/officeDocument/2006/relationships/image" Target="../media/image85.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3.png"/><Relationship Id="rId5" Type="http://schemas.openxmlformats.org/officeDocument/2006/relationships/image" Target="../media/image87.png"/><Relationship Id="rId4" Type="http://schemas.openxmlformats.org/officeDocument/2006/relationships/image" Target="../media/image86.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4.xml"/><Relationship Id="rId1" Type="http://schemas.openxmlformats.org/officeDocument/2006/relationships/tags" Target="../tags/tag213.xml"/><Relationship Id="rId5" Type="http://schemas.openxmlformats.org/officeDocument/2006/relationships/image" Target="../media/image3.png"/><Relationship Id="rId4" Type="http://schemas.openxmlformats.org/officeDocument/2006/relationships/image" Target="../media/image88.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6.xml"/><Relationship Id="rId1" Type="http://schemas.openxmlformats.org/officeDocument/2006/relationships/tags" Target="../tags/tag215.xml"/><Relationship Id="rId5" Type="http://schemas.openxmlformats.org/officeDocument/2006/relationships/image" Target="../media/image3.png"/><Relationship Id="rId4" Type="http://schemas.openxmlformats.org/officeDocument/2006/relationships/image" Target="../media/image89.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8.xml"/><Relationship Id="rId1" Type="http://schemas.openxmlformats.org/officeDocument/2006/relationships/tags" Target="../tags/tag217.xml"/><Relationship Id="rId5" Type="http://schemas.openxmlformats.org/officeDocument/2006/relationships/image" Target="../media/image3.png"/><Relationship Id="rId4" Type="http://schemas.openxmlformats.org/officeDocument/2006/relationships/image" Target="../media/image90.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image" Target="../media/image3.png"/><Relationship Id="rId4" Type="http://schemas.openxmlformats.org/officeDocument/2006/relationships/image" Target="../media/image9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image" Target="../media/image3.png"/><Relationship Id="rId5" Type="http://schemas.openxmlformats.org/officeDocument/2006/relationships/image" Target="../media/image93.png"/><Relationship Id="rId4" Type="http://schemas.openxmlformats.org/officeDocument/2006/relationships/image" Target="../media/image92.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0.xml"/><Relationship Id="rId1" Type="http://schemas.openxmlformats.org/officeDocument/2006/relationships/tags" Target="../tags/tag223.xml"/><Relationship Id="rId5" Type="http://schemas.openxmlformats.org/officeDocument/2006/relationships/image" Target="../media/image3.png"/><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image" Target="../media/image3.png"/><Relationship Id="rId5" Type="http://schemas.openxmlformats.org/officeDocument/2006/relationships/image" Target="../media/image94.png"/><Relationship Id="rId4"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28.xml"/><Relationship Id="rId1" Type="http://schemas.openxmlformats.org/officeDocument/2006/relationships/tags" Target="../tags/tag227.xml"/><Relationship Id="rId5" Type="http://schemas.openxmlformats.org/officeDocument/2006/relationships/image" Target="../media/image3.png"/><Relationship Id="rId4" Type="http://schemas.openxmlformats.org/officeDocument/2006/relationships/image" Target="../media/image95.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3.png"/><Relationship Id="rId5" Type="http://schemas.openxmlformats.org/officeDocument/2006/relationships/image" Target="../media/image97.png"/><Relationship Id="rId4" Type="http://schemas.openxmlformats.org/officeDocument/2006/relationships/image" Target="../media/image96.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32.xml"/><Relationship Id="rId1" Type="http://schemas.openxmlformats.org/officeDocument/2006/relationships/tags" Target="../tags/tag231.xml"/><Relationship Id="rId5" Type="http://schemas.openxmlformats.org/officeDocument/2006/relationships/image" Target="../media/image3.png"/><Relationship Id="rId4" Type="http://schemas.openxmlformats.org/officeDocument/2006/relationships/image" Target="../media/image98.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34.xml"/><Relationship Id="rId1" Type="http://schemas.openxmlformats.org/officeDocument/2006/relationships/tags" Target="../tags/tag233.xml"/><Relationship Id="rId5" Type="http://schemas.openxmlformats.org/officeDocument/2006/relationships/image" Target="../media/image3.png"/><Relationship Id="rId4" Type="http://schemas.openxmlformats.org/officeDocument/2006/relationships/image" Target="../media/image99.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image" Target="../media/image3.png"/><Relationship Id="rId5" Type="http://schemas.openxmlformats.org/officeDocument/2006/relationships/image" Target="../media/image101.png"/><Relationship Id="rId4" Type="http://schemas.openxmlformats.org/officeDocument/2006/relationships/image" Target="../media/image100.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38.xml"/><Relationship Id="rId1" Type="http://schemas.openxmlformats.org/officeDocument/2006/relationships/tags" Target="../tags/tag237.xml"/><Relationship Id="rId5" Type="http://schemas.openxmlformats.org/officeDocument/2006/relationships/image" Target="../media/image3.png"/><Relationship Id="rId4" Type="http://schemas.openxmlformats.org/officeDocument/2006/relationships/image" Target="../media/image102.png"/></Relationships>
</file>

<file path=ppt/slides/_rels/slide1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10.xml"/><Relationship Id="rId1" Type="http://schemas.openxmlformats.org/officeDocument/2006/relationships/tags" Target="../tags/tag23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41.xml"/><Relationship Id="rId1" Type="http://schemas.openxmlformats.org/officeDocument/2006/relationships/tags" Target="../tags/tag240.xml"/><Relationship Id="rId5" Type="http://schemas.openxmlformats.org/officeDocument/2006/relationships/image" Target="../media/image3.png"/><Relationship Id="rId4" Type="http://schemas.openxmlformats.org/officeDocument/2006/relationships/image" Target="../media/image104.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png"/><Relationship Id="rId5" Type="http://schemas.openxmlformats.org/officeDocument/2006/relationships/image" Target="../media/image106.png"/><Relationship Id="rId4" Type="http://schemas.openxmlformats.org/officeDocument/2006/relationships/image" Target="../media/image105.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45.xml"/><Relationship Id="rId1" Type="http://schemas.openxmlformats.org/officeDocument/2006/relationships/tags" Target="../tags/tag244.xml"/><Relationship Id="rId5" Type="http://schemas.openxmlformats.org/officeDocument/2006/relationships/image" Target="../media/image3.png"/><Relationship Id="rId4" Type="http://schemas.openxmlformats.org/officeDocument/2006/relationships/image" Target="../media/image107.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47.xml"/><Relationship Id="rId1" Type="http://schemas.openxmlformats.org/officeDocument/2006/relationships/tags" Target="../tags/tag246.xml"/><Relationship Id="rId5" Type="http://schemas.openxmlformats.org/officeDocument/2006/relationships/image" Target="../media/image3.png"/><Relationship Id="rId4" Type="http://schemas.openxmlformats.org/officeDocument/2006/relationships/image" Target="../media/image108.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49.xml"/><Relationship Id="rId1" Type="http://schemas.openxmlformats.org/officeDocument/2006/relationships/tags" Target="../tags/tag248.xml"/><Relationship Id="rId5" Type="http://schemas.openxmlformats.org/officeDocument/2006/relationships/image" Target="../media/image3.png"/><Relationship Id="rId4" Type="http://schemas.openxmlformats.org/officeDocument/2006/relationships/image" Target="../media/image109.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3.png"/><Relationship Id="rId5" Type="http://schemas.openxmlformats.org/officeDocument/2006/relationships/image" Target="../media/image111.png"/><Relationship Id="rId4" Type="http://schemas.openxmlformats.org/officeDocument/2006/relationships/image" Target="../media/image110.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53.xml"/><Relationship Id="rId1" Type="http://schemas.openxmlformats.org/officeDocument/2006/relationships/tags" Target="../tags/tag252.xml"/><Relationship Id="rId5" Type="http://schemas.openxmlformats.org/officeDocument/2006/relationships/image" Target="../media/image3.png"/><Relationship Id="rId4" Type="http://schemas.openxmlformats.org/officeDocument/2006/relationships/image" Target="../media/image112.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55.xml"/><Relationship Id="rId1" Type="http://schemas.openxmlformats.org/officeDocument/2006/relationships/tags" Target="../tags/tag254.xml"/><Relationship Id="rId5" Type="http://schemas.openxmlformats.org/officeDocument/2006/relationships/image" Target="../media/image3.png"/><Relationship Id="rId4" Type="http://schemas.openxmlformats.org/officeDocument/2006/relationships/image" Target="../media/image113.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png"/><Relationship Id="rId5" Type="http://schemas.openxmlformats.org/officeDocument/2006/relationships/image" Target="../media/image115.png"/><Relationship Id="rId4" Type="http://schemas.openxmlformats.org/officeDocument/2006/relationships/image" Target="../media/image114.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59.xml"/><Relationship Id="rId1" Type="http://schemas.openxmlformats.org/officeDocument/2006/relationships/tags" Target="../tags/tag258.xml"/><Relationship Id="rId5" Type="http://schemas.openxmlformats.org/officeDocument/2006/relationships/image" Target="../media/image3.png"/><Relationship Id="rId4" Type="http://schemas.openxmlformats.org/officeDocument/2006/relationships/image" Target="../media/image1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11.xml"/><Relationship Id="rId5" Type="http://schemas.openxmlformats.org/officeDocument/2006/relationships/image" Target="../media/image3.png"/><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61.xml"/><Relationship Id="rId1" Type="http://schemas.openxmlformats.org/officeDocument/2006/relationships/tags" Target="../tags/tag260.xml"/><Relationship Id="rId5" Type="http://schemas.openxmlformats.org/officeDocument/2006/relationships/image" Target="../media/image3.png"/><Relationship Id="rId4" Type="http://schemas.openxmlformats.org/officeDocument/2006/relationships/image" Target="../media/image117.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3.png"/><Relationship Id="rId5" Type="http://schemas.openxmlformats.org/officeDocument/2006/relationships/image" Target="../media/image119.png"/><Relationship Id="rId4" Type="http://schemas.openxmlformats.org/officeDocument/2006/relationships/image" Target="../media/image118.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0.xml"/><Relationship Id="rId1" Type="http://schemas.openxmlformats.org/officeDocument/2006/relationships/tags" Target="../tags/tag264.xml"/><Relationship Id="rId5" Type="http://schemas.openxmlformats.org/officeDocument/2006/relationships/image" Target="../media/image3.png"/><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3" Type="http://schemas.openxmlformats.org/officeDocument/2006/relationships/tags" Target="../tags/tag267.xml"/><Relationship Id="rId7" Type="http://schemas.openxmlformats.org/officeDocument/2006/relationships/image" Target="../media/image3.pn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69.xml"/><Relationship Id="rId1" Type="http://schemas.openxmlformats.org/officeDocument/2006/relationships/tags" Target="../tags/tag268.xml"/><Relationship Id="rId5" Type="http://schemas.openxmlformats.org/officeDocument/2006/relationships/image" Target="../media/image3.png"/><Relationship Id="rId4" Type="http://schemas.openxmlformats.org/officeDocument/2006/relationships/image" Target="../media/image122.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image" Target="../media/image3.png"/><Relationship Id="rId5" Type="http://schemas.openxmlformats.org/officeDocument/2006/relationships/image" Target="../media/image123.png"/><Relationship Id="rId4" Type="http://schemas.openxmlformats.org/officeDocument/2006/relationships/image" Target="../media/image120.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73.xml"/><Relationship Id="rId1" Type="http://schemas.openxmlformats.org/officeDocument/2006/relationships/tags" Target="../tags/tag272.xml"/><Relationship Id="rId5" Type="http://schemas.openxmlformats.org/officeDocument/2006/relationships/image" Target="../media/image3.png"/><Relationship Id="rId4" Type="http://schemas.openxmlformats.org/officeDocument/2006/relationships/image" Target="../media/image124.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image" Target="../media/image3.png"/><Relationship Id="rId4" Type="http://schemas.openxmlformats.org/officeDocument/2006/relationships/image" Target="../media/image125.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image" Target="../media/image3.png"/><Relationship Id="rId5" Type="http://schemas.openxmlformats.org/officeDocument/2006/relationships/image" Target="../media/image127.png"/><Relationship Id="rId4" Type="http://schemas.openxmlformats.org/officeDocument/2006/relationships/image" Target="../media/image126.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79.xml"/><Relationship Id="rId1" Type="http://schemas.openxmlformats.org/officeDocument/2006/relationships/tags" Target="../tags/tag278.xml"/><Relationship Id="rId5" Type="http://schemas.openxmlformats.org/officeDocument/2006/relationships/image" Target="../media/image3.png"/><Relationship Id="rId4" Type="http://schemas.openxmlformats.org/officeDocument/2006/relationships/image" Target="../media/image1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12.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0.xml"/><Relationship Id="rId1" Type="http://schemas.openxmlformats.org/officeDocument/2006/relationships/tags" Target="../tags/tag280.xml"/><Relationship Id="rId4"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0.xml"/><Relationship Id="rId1" Type="http://schemas.openxmlformats.org/officeDocument/2006/relationships/tags" Target="../tags/tag28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13.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20.xml"/><Relationship Id="rId5" Type="http://schemas.openxmlformats.org/officeDocument/2006/relationships/image" Target="../media/image3.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21.xml"/><Relationship Id="rId5" Type="http://schemas.openxmlformats.org/officeDocument/2006/relationships/image" Target="../media/image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2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28.xml"/><Relationship Id="rId5" Type="http://schemas.openxmlformats.org/officeDocument/2006/relationships/image" Target="../media/image3.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3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tags" Target="../tags/tag32.xml"/><Relationship Id="rId5" Type="http://schemas.openxmlformats.org/officeDocument/2006/relationships/image" Target="../media/image3.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33.xml"/><Relationship Id="rId5" Type="http://schemas.openxmlformats.org/officeDocument/2006/relationships/image" Target="../media/image3.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3.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3.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3.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ags" Target="../tags/tag44.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45.xml"/><Relationship Id="rId5" Type="http://schemas.openxmlformats.org/officeDocument/2006/relationships/image" Target="../media/image3.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8.xml"/><Relationship Id="rId7" Type="http://schemas.openxmlformats.org/officeDocument/2006/relationships/image" Target="../media/image24.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23.png"/><Relationship Id="rId5" Type="http://schemas.openxmlformats.org/officeDocument/2006/relationships/notesSlide" Target="../notesSlides/notesSlide37.xml"/><Relationship Id="rId4"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3.png"/><Relationship Id="rId4"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3.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28.png"/><Relationship Id="rId5" Type="http://schemas.openxmlformats.org/officeDocument/2006/relationships/notesSlide" Target="../notesSlides/notesSlide41.xml"/><Relationship Id="rId4"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58.xml"/><Relationship Id="rId5" Type="http://schemas.openxmlformats.org/officeDocument/2006/relationships/image" Target="../media/image3.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3.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3.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32.png"/><Relationship Id="rId5" Type="http://schemas.openxmlformats.org/officeDocument/2006/relationships/notesSlide" Target="../notesSlides/notesSlide44.xml"/><Relationship Id="rId4"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notesSlide" Target="../notesSlides/notesSlide4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0.xml"/><Relationship Id="rId1" Type="http://schemas.openxmlformats.org/officeDocument/2006/relationships/tags" Target="../tags/tag78.xml"/><Relationship Id="rId5" Type="http://schemas.openxmlformats.org/officeDocument/2006/relationships/image" Target="../media/image3.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3.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37.png"/><Relationship Id="rId5" Type="http://schemas.openxmlformats.org/officeDocument/2006/relationships/notesSlide" Target="../notesSlides/notesSlide49.xml"/><Relationship Id="rId4"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notesSlide" Target="../notesSlides/notesSlide5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png"/><Relationship Id="rId5" Type="http://schemas.openxmlformats.org/officeDocument/2006/relationships/image" Target="../media/image41.png"/><Relationship Id="rId4" Type="http://schemas.openxmlformats.org/officeDocument/2006/relationships/notesSlide" Target="../notesSlides/notesSlide5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3.png"/><Relationship Id="rId5" Type="http://schemas.openxmlformats.org/officeDocument/2006/relationships/image" Target="../media/image42.png"/><Relationship Id="rId4" Type="http://schemas.openxmlformats.org/officeDocument/2006/relationships/notesSlide" Target="../notesSlides/notesSlide5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0.xml"/><Relationship Id="rId1" Type="http://schemas.openxmlformats.org/officeDocument/2006/relationships/tags" Target="../tags/tag96.xml"/><Relationship Id="rId5" Type="http://schemas.openxmlformats.org/officeDocument/2006/relationships/image" Target="../media/image3.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3.pn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0.xml"/><Relationship Id="rId1" Type="http://schemas.openxmlformats.org/officeDocument/2006/relationships/tags" Target="../tags/tag99.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image" Target="../media/image3.png"/><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3.png"/><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3.png"/><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3.png"/><Relationship Id="rId5" Type="http://schemas.openxmlformats.org/officeDocument/2006/relationships/image" Target="../media/image47.png"/><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3.png"/><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3.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3.png"/><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image" Target="../media/image3.png"/><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0.xml"/><Relationship Id="rId1" Type="http://schemas.openxmlformats.org/officeDocument/2006/relationships/tags" Target="../tags/tag119.xml"/><Relationship Id="rId5" Type="http://schemas.openxmlformats.org/officeDocument/2006/relationships/image" Target="../media/image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0.xml"/><Relationship Id="rId1" Type="http://schemas.openxmlformats.org/officeDocument/2006/relationships/tags" Target="../tags/tag121.xml"/><Relationship Id="rId5" Type="http://schemas.openxmlformats.org/officeDocument/2006/relationships/image" Target="../media/image3.pn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3.pn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3.png"/><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3.png"/><Relationship Id="rId5" Type="http://schemas.openxmlformats.org/officeDocument/2006/relationships/image" Target="../media/image53.png"/><Relationship Id="rId4"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3.png"/><Relationship Id="rId5" Type="http://schemas.openxmlformats.org/officeDocument/2006/relationships/image" Target="../media/image19.jpeg"/><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3.png"/><Relationship Id="rId5" Type="http://schemas.openxmlformats.org/officeDocument/2006/relationships/image" Target="../media/image56.png"/><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0.xml"/><Relationship Id="rId7" Type="http://schemas.openxmlformats.org/officeDocument/2006/relationships/image" Target="../media/image60.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3.png"/><Relationship Id="rId5" Type="http://schemas.openxmlformats.org/officeDocument/2006/relationships/image" Target="../media/image56.png"/><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image" Target="../media/image3.png"/><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3.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6.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42.xml"/><Relationship Id="rId1" Type="http://schemas.openxmlformats.org/officeDocument/2006/relationships/tags" Target="../tags/tag141.xml"/><Relationship Id="rId5" Type="http://schemas.openxmlformats.org/officeDocument/2006/relationships/image" Target="../media/image3.png"/><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44.xml"/><Relationship Id="rId1" Type="http://schemas.openxmlformats.org/officeDocument/2006/relationships/tags" Target="../tags/tag143.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tags" Target="../tags/tag147.xml"/><Relationship Id="rId7" Type="http://schemas.openxmlformats.org/officeDocument/2006/relationships/image" Target="../media/image3.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64.png"/><Relationship Id="rId5" Type="http://schemas.openxmlformats.org/officeDocument/2006/relationships/notesSlide" Target="../notesSlides/notesSlide57.xml"/><Relationship Id="rId4"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3.png"/><Relationship Id="rId5" Type="http://schemas.openxmlformats.org/officeDocument/2006/relationships/image" Target="../media/image65.png"/><Relationship Id="rId4" Type="http://schemas.openxmlformats.org/officeDocument/2006/relationships/notesSlide" Target="../notesSlides/notesSlide58.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3.png"/><Relationship Id="rId5" Type="http://schemas.openxmlformats.org/officeDocument/2006/relationships/image" Target="../media/image66.png"/><Relationship Id="rId4" Type="http://schemas.openxmlformats.org/officeDocument/2006/relationships/notesSlide" Target="../notesSlides/notesSlide59.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notesSlide" Target="../notesSlides/notesSlide60.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3.png"/><Relationship Id="rId5" Type="http://schemas.openxmlformats.org/officeDocument/2006/relationships/image" Target="../media/image69.png"/><Relationship Id="rId4" Type="http://schemas.openxmlformats.org/officeDocument/2006/relationships/notesSlide" Target="../notesSlides/notesSlide61.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3.png"/><Relationship Id="rId5" Type="http://schemas.openxmlformats.org/officeDocument/2006/relationships/image" Target="../media/image70.png"/><Relationship Id="rId4" Type="http://schemas.openxmlformats.org/officeDocument/2006/relationships/notesSlide" Target="../notesSlides/notesSlide6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3.png"/><Relationship Id="rId5" Type="http://schemas.openxmlformats.org/officeDocument/2006/relationships/image" Target="../media/image71.png"/><Relationship Id="rId4" Type="http://schemas.openxmlformats.org/officeDocument/2006/relationships/notesSlide" Target="../notesSlides/notesSlide6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3.png"/><Relationship Id="rId5" Type="http://schemas.openxmlformats.org/officeDocument/2006/relationships/image" Target="../media/image72.png"/><Relationship Id="rId4" Type="http://schemas.openxmlformats.org/officeDocument/2006/relationships/notesSlide" Target="../notesSlides/notesSlide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8"/>
          <p:cNvSpPr txBox="1"/>
          <p:nvPr/>
        </p:nvSpPr>
        <p:spPr>
          <a:xfrm>
            <a:off x="3935095" y="2637790"/>
            <a:ext cx="4257040" cy="783590"/>
          </a:xfrm>
          <a:prstGeom prst="rect">
            <a:avLst/>
          </a:prstGeom>
          <a:noFill/>
        </p:spPr>
        <p:txBody>
          <a:bodyPr wrap="square" rtlCol="0">
            <a:spAutoFit/>
          </a:bodyPr>
          <a:lstStyle/>
          <a:p>
            <a:r>
              <a:rPr sz="4500" dirty="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第4章</a:t>
            </a:r>
            <a:r>
              <a:rPr lang="en-US" sz="4500" dirty="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 </a:t>
            </a:r>
            <a:r>
              <a:rPr sz="4500" dirty="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接口测试</a:t>
            </a:r>
          </a:p>
        </p:txBody>
      </p:sp>
      <p:sp>
        <p:nvSpPr>
          <p:cNvPr id="4" name="Rectangle 4"/>
          <p:cNvSpPr txBox="1">
            <a:spLocks noChangeArrowheads="1"/>
          </p:cNvSpPr>
          <p:nvPr/>
        </p:nvSpPr>
        <p:spPr>
          <a:xfrm>
            <a:off x="6598920" y="3933825"/>
            <a:ext cx="3524250" cy="430530"/>
          </a:xfrm>
          <a:prstGeom prst="rect">
            <a:avLst/>
          </a:prstGeom>
        </p:spPr>
        <p:txBody>
          <a:bodyPr vert="horz" lIns="121917" tIns="60958" rIns="121917" bIns="60958"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2400" dirty="0">
                <a:solidFill>
                  <a:srgbClr val="595959"/>
                </a:solidFill>
                <a:latin typeface="微软雅黑" panose="020B0503020204020204" pitchFamily="34" charset="-122"/>
                <a:ea typeface="微软雅黑" panose="020B0503020204020204" pitchFamily="34" charset="-122"/>
                <a:cs typeface="+mn-ea"/>
                <a:sym typeface="+mn-lt"/>
              </a:rPr>
              <a:t>《</a:t>
            </a:r>
            <a:r>
              <a:rPr lang="zh-CN" sz="2400" dirty="0">
                <a:solidFill>
                  <a:srgbClr val="595959"/>
                </a:solidFill>
                <a:latin typeface="微软雅黑" panose="020B0503020204020204" pitchFamily="34" charset="-122"/>
                <a:ea typeface="微软雅黑" panose="020B0503020204020204" pitchFamily="34" charset="-122"/>
                <a:cs typeface="+mn-ea"/>
                <a:sym typeface="+mn-lt"/>
              </a:rPr>
              <a:t>软件测试（第</a:t>
            </a:r>
            <a:r>
              <a:rPr lang="en-US" altLang="zh-CN" sz="2400" dirty="0">
                <a:solidFill>
                  <a:srgbClr val="595959"/>
                </a:solidFill>
                <a:latin typeface="微软雅黑" panose="020B0503020204020204" pitchFamily="34" charset="-122"/>
                <a:ea typeface="微软雅黑" panose="020B0503020204020204" pitchFamily="34" charset="-122"/>
                <a:cs typeface="+mn-ea"/>
                <a:sym typeface="+mn-lt"/>
              </a:rPr>
              <a:t>2</a:t>
            </a:r>
            <a:r>
              <a:rPr lang="zh-CN" altLang="en-US" sz="2400" dirty="0">
                <a:solidFill>
                  <a:srgbClr val="595959"/>
                </a:solidFill>
                <a:latin typeface="微软雅黑" panose="020B0503020204020204" pitchFamily="34" charset="-122"/>
                <a:ea typeface="微软雅黑" panose="020B0503020204020204" pitchFamily="34" charset="-122"/>
                <a:cs typeface="+mn-ea"/>
                <a:sym typeface="+mn-lt"/>
              </a:rPr>
              <a:t>版</a:t>
            </a:r>
            <a:r>
              <a:rPr lang="zh-CN" sz="2400" dirty="0">
                <a:solidFill>
                  <a:srgbClr val="595959"/>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595959"/>
                </a:solidFill>
                <a:latin typeface="微软雅黑" panose="020B0503020204020204" pitchFamily="34" charset="-122"/>
                <a:ea typeface="微软雅黑" panose="020B0503020204020204" pitchFamily="34" charset="-122"/>
                <a:cs typeface="+mn-ea"/>
                <a:sym typeface="+mn-lt"/>
              </a:rPr>
              <a:t>》</a:t>
            </a:r>
            <a:endParaRPr lang="zh-CN" altLang="en-US" sz="2400"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0A548901-57F8-78C1-3C17-2A8E58BC28CD}"/>
              </a:ext>
            </a:extLst>
          </p:cNvPr>
          <p:cNvPicPr>
            <a:picLocks noChangeAspect="1"/>
          </p:cNvPicPr>
          <p:nvPr>
            <p:custDataLst>
              <p:tags r:id="rId1"/>
            </p:custDataLst>
          </p:nvPr>
        </p:nvPicPr>
        <p:blipFill>
          <a:blip r:embed="rId4"/>
          <a:stretch>
            <a:fillRect/>
          </a:stretch>
        </p:blipFill>
        <p:spPr>
          <a:xfrm>
            <a:off x="3886949" y="4909290"/>
            <a:ext cx="4270375" cy="10382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p>
        </p:txBody>
      </p:sp>
      <p:sp>
        <p:nvSpPr>
          <p:cNvPr id="15" name="原创设计师QQ598969553          _10"/>
          <p:cNvSpPr/>
          <p:nvPr/>
        </p:nvSpPr>
        <p:spPr>
          <a:xfrm>
            <a:off x="1356116" y="1701794"/>
            <a:ext cx="9923089" cy="3000821"/>
          </a:xfrm>
          <a:prstGeom prst="rect">
            <a:avLst/>
          </a:prstGeom>
        </p:spPr>
        <p:txBody>
          <a:bodyPr wrap="square">
            <a:spAutoFit/>
          </a:bodyPr>
          <a:lstStyle/>
          <a:p>
            <a:pPr lvl="0" algn="l">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sym typeface="+mn-lt"/>
              </a:rPr>
              <a:t>测试人员使用</a:t>
            </a:r>
            <a:r>
              <a:rPr lang="zh-CN" altLang="en-US" sz="1800" dirty="0">
                <a:solidFill>
                  <a:srgbClr val="0070C0"/>
                </a:solidFill>
                <a:latin typeface="微软雅黑" panose="020B0503020204020204" pitchFamily="34" charset="-122"/>
                <a:ea typeface="微软雅黑" panose="020B0503020204020204" pitchFamily="34" charset="-122"/>
                <a:sym typeface="+mn-lt"/>
              </a:rPr>
              <a:t>Java</a:t>
            </a:r>
            <a:r>
              <a:rPr lang="zh-CN" altLang="en-US" sz="1800" dirty="0">
                <a:solidFill>
                  <a:srgbClr val="595959"/>
                </a:solidFill>
                <a:latin typeface="微软雅黑" panose="020B0503020204020204" pitchFamily="34" charset="-122"/>
                <a:ea typeface="微软雅黑" panose="020B0503020204020204" pitchFamily="34" charset="-122"/>
                <a:sym typeface="+mn-lt"/>
              </a:rPr>
              <a:t>、</a:t>
            </a:r>
            <a:r>
              <a:rPr lang="zh-CN" altLang="en-US" sz="1800" dirty="0">
                <a:solidFill>
                  <a:srgbClr val="0070C0"/>
                </a:solidFill>
                <a:latin typeface="微软雅黑" panose="020B0503020204020204" pitchFamily="34" charset="-122"/>
                <a:ea typeface="微软雅黑" panose="020B0503020204020204" pitchFamily="34" charset="-122"/>
                <a:sym typeface="+mn-lt"/>
              </a:rPr>
              <a:t>Python</a:t>
            </a:r>
            <a:r>
              <a:rPr lang="zh-CN" altLang="en-US" sz="1800" dirty="0">
                <a:solidFill>
                  <a:srgbClr val="595959"/>
                </a:solidFill>
                <a:latin typeface="微软雅黑" panose="020B0503020204020204" pitchFamily="34" charset="-122"/>
                <a:ea typeface="微软雅黑" panose="020B0503020204020204" pitchFamily="34" charset="-122"/>
                <a:sym typeface="+mn-lt"/>
              </a:rPr>
              <a:t>等语言编写代码也可以实现接口测试，在使用Java语言编写接口测试的代码时，通常需要结合</a:t>
            </a:r>
            <a:r>
              <a:rPr lang="zh-CN" altLang="en-US" sz="1800" dirty="0">
                <a:solidFill>
                  <a:srgbClr val="0070C0"/>
                </a:solidFill>
                <a:latin typeface="微软雅黑" panose="020B0503020204020204" pitchFamily="34" charset="-122"/>
                <a:ea typeface="微软雅黑" panose="020B0503020204020204" pitchFamily="34" charset="-122"/>
                <a:sym typeface="+mn-lt"/>
              </a:rPr>
              <a:t>HttpClient技术</a:t>
            </a:r>
            <a:r>
              <a:rPr lang="zh-CN" altLang="en-US" sz="1800" dirty="0">
                <a:solidFill>
                  <a:srgbClr val="595959"/>
                </a:solidFill>
                <a:latin typeface="微软雅黑" panose="020B0503020204020204" pitchFamily="34" charset="-122"/>
                <a:ea typeface="微软雅黑" panose="020B0503020204020204" pitchFamily="34" charset="-122"/>
                <a:sym typeface="+mn-lt"/>
              </a:rPr>
              <a:t>；在使用Python语言编写接口测试的代码时，通常需要结合</a:t>
            </a:r>
            <a:r>
              <a:rPr lang="zh-CN" altLang="en-US" sz="1800" dirty="0">
                <a:solidFill>
                  <a:srgbClr val="0070C0"/>
                </a:solidFill>
                <a:latin typeface="微软雅黑" panose="020B0503020204020204" pitchFamily="34" charset="-122"/>
                <a:ea typeface="微软雅黑" panose="020B0503020204020204" pitchFamily="34" charset="-122"/>
                <a:sym typeface="+mn-lt"/>
              </a:rPr>
              <a:t>Request</a:t>
            </a:r>
            <a:r>
              <a:rPr lang="zh-CN" altLang="en-US" sz="1800">
                <a:solidFill>
                  <a:srgbClr val="0070C0"/>
                </a:solidFill>
                <a:latin typeface="微软雅黑" panose="020B0503020204020204" pitchFamily="34" charset="-122"/>
                <a:ea typeface="微软雅黑" panose="020B0503020204020204" pitchFamily="34" charset="-122"/>
                <a:sym typeface="+mn-lt"/>
              </a:rPr>
              <a:t>框架</a:t>
            </a:r>
            <a:r>
              <a:rPr lang="zh-CN" altLang="en-US" sz="1800">
                <a:solidFill>
                  <a:srgbClr val="595959"/>
                </a:solidFill>
                <a:latin typeface="微软雅黑" panose="020B0503020204020204" pitchFamily="34" charset="-122"/>
                <a:ea typeface="微软雅黑" panose="020B0503020204020204" pitchFamily="34" charset="-122"/>
                <a:sym typeface="+mn-lt"/>
              </a:rPr>
              <a:t>。</a:t>
            </a:r>
            <a:endParaRPr lang="en-US" altLang="zh-CN" sz="1800">
              <a:solidFill>
                <a:srgbClr val="595959"/>
              </a:solidFill>
              <a:latin typeface="微软雅黑" panose="020B0503020204020204" pitchFamily="34" charset="-122"/>
              <a:ea typeface="微软雅黑" panose="020B0503020204020204" pitchFamily="34" charset="-122"/>
              <a:sym typeface="+mn-lt"/>
            </a:endParaRPr>
          </a:p>
          <a:p>
            <a:pPr lvl="0" algn="l">
              <a:lnSpc>
                <a:spcPct val="150000"/>
              </a:lnSpc>
            </a:pPr>
            <a:endParaRPr lang="en-US" altLang="zh-CN" sz="1800">
              <a:solidFill>
                <a:srgbClr val="595959"/>
              </a:solidFill>
              <a:latin typeface="微软雅黑" panose="020B0503020204020204" pitchFamily="34" charset="-122"/>
              <a:ea typeface="微软雅黑" panose="020B0503020204020204" pitchFamily="34" charset="-122"/>
              <a:sym typeface="+mn-lt"/>
            </a:endParaRPr>
          </a:p>
          <a:p>
            <a:pPr lvl="0" algn="l">
              <a:lnSpc>
                <a:spcPct val="150000"/>
              </a:lnSpc>
            </a:pPr>
            <a:r>
              <a:rPr lang="zh-CN" altLang="en-US" sz="1800">
                <a:solidFill>
                  <a:srgbClr val="595959"/>
                </a:solidFill>
                <a:latin typeface="微软雅黑" panose="020B0503020204020204" pitchFamily="34" charset="-122"/>
                <a:ea typeface="微软雅黑" panose="020B0503020204020204" pitchFamily="34" charset="-122"/>
                <a:sym typeface="+mn-lt"/>
              </a:rPr>
              <a:t>虽然</a:t>
            </a:r>
            <a:r>
              <a:rPr lang="zh-CN" altLang="en-US" sz="1800" dirty="0">
                <a:solidFill>
                  <a:srgbClr val="595959"/>
                </a:solidFill>
                <a:latin typeface="微软雅黑" panose="020B0503020204020204" pitchFamily="34" charset="-122"/>
                <a:ea typeface="微软雅黑" panose="020B0503020204020204" pitchFamily="34" charset="-122"/>
                <a:sym typeface="+mn-lt"/>
              </a:rPr>
              <a:t>通过代码实现接口测试的方式能够让测试人员与开发人员使用相同的技术栈</a:t>
            </a:r>
            <a:r>
              <a:rPr lang="zh-CN" altLang="en-US" sz="1800">
                <a:solidFill>
                  <a:srgbClr val="595959"/>
                </a:solidFill>
                <a:latin typeface="微软雅黑" panose="020B0503020204020204" pitchFamily="34" charset="-122"/>
                <a:ea typeface="微软雅黑" panose="020B0503020204020204" pitchFamily="34" charset="-122"/>
                <a:sym typeface="+mn-lt"/>
              </a:rPr>
              <a:t>，更好地对接</a:t>
            </a:r>
            <a:r>
              <a:rPr lang="zh-CN" altLang="en-US" sz="1800" dirty="0">
                <a:solidFill>
                  <a:srgbClr val="595959"/>
                </a:solidFill>
                <a:latin typeface="微软雅黑" panose="020B0503020204020204" pitchFamily="34" charset="-122"/>
                <a:ea typeface="微软雅黑" panose="020B0503020204020204" pitchFamily="34" charset="-122"/>
                <a:sym typeface="+mn-lt"/>
              </a:rPr>
              <a:t>测试流程，但是这种方式要求测试人员具备一定的编程能力，对于编程能力弱的测试人员而言难度较大。</a:t>
            </a:r>
          </a:p>
        </p:txBody>
      </p:sp>
      <p:sp>
        <p:nvSpPr>
          <p:cNvPr id="10" name="矩形 9"/>
          <p:cNvSpPr/>
          <p:nvPr/>
        </p:nvSpPr>
        <p:spPr>
          <a:xfrm>
            <a:off x="1343206" y="1157898"/>
            <a:ext cx="2701381" cy="369332"/>
          </a:xfrm>
          <a:prstGeom prst="rect">
            <a:avLst/>
          </a:prstGeom>
        </p:spPr>
        <p:txBody>
          <a:bodyPr wrap="none">
            <a:spAutoFit/>
          </a:bodyPr>
          <a:lstStyle/>
          <a:p>
            <a:r>
              <a:rPr lang="en-US" altLang="zh-CN" sz="1800" b="1">
                <a:solidFill>
                  <a:srgbClr val="595959"/>
                </a:solidFill>
                <a:latin typeface="微软雅黑" panose="020B0503020204020204" pitchFamily="34" charset="-122"/>
                <a:ea typeface="微软雅黑" panose="020B0503020204020204" pitchFamily="34" charset="-122"/>
              </a:rPr>
              <a:t>2.</a:t>
            </a:r>
            <a:r>
              <a:rPr lang="zh-CN" altLang="en-US" sz="1800" b="1">
                <a:solidFill>
                  <a:srgbClr val="595959"/>
                </a:solidFill>
                <a:latin typeface="微软雅黑" panose="020B0503020204020204" pitchFamily="34" charset="-122"/>
                <a:ea typeface="微软雅黑" panose="020B0503020204020204" pitchFamily="34" charset="-122"/>
              </a:rPr>
              <a:t>通过代码实现接口测试</a:t>
            </a:r>
          </a:p>
        </p:txBody>
      </p:sp>
      <p:pic>
        <p:nvPicPr>
          <p:cNvPr id="3" name="图片 2">
            <a:extLst>
              <a:ext uri="{FF2B5EF4-FFF2-40B4-BE49-F238E27FC236}">
                <a16:creationId xmlns:a16="http://schemas.microsoft.com/office/drawing/2014/main" id="{F5EA293F-CAC5-55E5-0B10-9B6B0932B42D}"/>
              </a:ext>
            </a:extLst>
          </p:cNvPr>
          <p:cNvPicPr>
            <a:picLocks noChangeAspect="1"/>
          </p:cNvPicPr>
          <p:nvPr>
            <p:custDataLst>
              <p:tags r:id="rId1"/>
            </p:custDataLst>
          </p:nvPr>
        </p:nvPicPr>
        <p:blipFill>
          <a:blip r:embed="rId4"/>
          <a:stretch>
            <a:fillRect/>
          </a:stretch>
        </p:blipFill>
        <p:spPr>
          <a:xfrm>
            <a:off x="8903206" y="46247"/>
            <a:ext cx="2864766" cy="947581"/>
          </a:xfrm>
          <a:prstGeom prst="rect">
            <a:avLst/>
          </a:prstGeom>
        </p:spPr>
      </p:pic>
    </p:spTree>
    <p:extLst>
      <p:ext uri="{BB962C8B-B14F-4D97-AF65-F5344CB8AC3E}">
        <p14:creationId xmlns:p14="http://schemas.microsoft.com/office/powerpoint/2010/main" val="287394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05</a:t>
            </a:r>
          </a:p>
        </p:txBody>
      </p:sp>
      <p:sp>
        <p:nvSpPr>
          <p:cNvPr id="10" name="1"/>
          <p:cNvSpPr txBox="1"/>
          <p:nvPr>
            <p:custDataLst>
              <p:tags r:id="rId1"/>
            </p:custDataLst>
          </p:nvPr>
        </p:nvSpPr>
        <p:spPr>
          <a:xfrm>
            <a:off x="2917190" y="815975"/>
            <a:ext cx="8560435"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输入生成测试报告的newman命令</a:t>
            </a:r>
          </a:p>
          <a:p>
            <a:pPr algn="l" defTabSz="457200">
              <a:lnSpc>
                <a:spcPct val="150000"/>
              </a:lnSpc>
              <a:buClrTx/>
              <a:buSzTx/>
              <a:buFontTx/>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进入“D:\test_report” ，打开cmd命令窗口，在该窗口中输入以下命令。</a:t>
            </a: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grpSp>
        <p:nvGrpSpPr>
          <p:cNvPr id="7" name="组合 8"/>
          <p:cNvGrpSpPr/>
          <p:nvPr/>
        </p:nvGrpSpPr>
        <p:grpSpPr bwMode="auto">
          <a:xfrm>
            <a:off x="2709545" y="1917571"/>
            <a:ext cx="7941310" cy="1120140"/>
            <a:chOff x="920750" y="2283718"/>
            <a:chExt cx="7801744" cy="1120529"/>
          </a:xfrm>
        </p:grpSpPr>
        <p:sp>
          <p:nvSpPr>
            <p:cNvPr id="8" name="矩形 7"/>
            <p:cNvSpPr/>
            <p:nvPr/>
          </p:nvSpPr>
          <p:spPr>
            <a:xfrm>
              <a:off x="920750" y="2283718"/>
              <a:ext cx="7801744" cy="1120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schemeClr val="tx1"/>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sp>
          <p:nvSpPr>
            <p:cNvPr id="2" name="矩形 1"/>
            <p:cNvSpPr/>
            <p:nvPr/>
          </p:nvSpPr>
          <p:spPr>
            <a:xfrm>
              <a:off x="1041775" y="2356133"/>
              <a:ext cx="7572794" cy="874711"/>
            </a:xfrm>
            <a:prstGeom prst="rect">
              <a:avLst/>
            </a:prstGeom>
          </p:spPr>
          <p:txBody>
            <a:bodyPr wrap="square">
              <a:spAutoFit/>
            </a:bodyPr>
            <a:lstStyle/>
            <a:p>
              <a:pPr>
                <a:lnSpc>
                  <a:spcPct val="150000"/>
                </a:lnSpc>
                <a:defRPr/>
              </a:pPr>
              <a:r>
                <a:rPr lang="it-IT" altLang="zh-CN" sz="18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newman run 博学谷.postman_collection.json -e博学谷测试环境.postman_environment.json -r html</a:t>
              </a:r>
            </a:p>
          </p:txBody>
        </p:sp>
      </p:grpSp>
      <p:pic>
        <p:nvPicPr>
          <p:cNvPr id="4" name="图片 3" descr="49"/>
          <p:cNvPicPr>
            <a:picLocks noChangeAspect="1"/>
          </p:cNvPicPr>
          <p:nvPr/>
        </p:nvPicPr>
        <p:blipFill>
          <a:blip r:embed="rId5"/>
          <a:stretch>
            <a:fillRect/>
          </a:stretch>
        </p:blipFill>
        <p:spPr>
          <a:xfrm>
            <a:off x="767080" y="3429635"/>
            <a:ext cx="5121910" cy="2012950"/>
          </a:xfrm>
          <a:prstGeom prst="rect">
            <a:avLst/>
          </a:prstGeom>
        </p:spPr>
      </p:pic>
      <p:pic>
        <p:nvPicPr>
          <p:cNvPr id="6" name="图片 5" descr="50"/>
          <p:cNvPicPr>
            <a:picLocks noChangeAspect="1"/>
          </p:cNvPicPr>
          <p:nvPr/>
        </p:nvPicPr>
        <p:blipFill>
          <a:blip r:embed="rId6"/>
          <a:stretch>
            <a:fillRect/>
          </a:stretch>
        </p:blipFill>
        <p:spPr>
          <a:xfrm>
            <a:off x="6167120" y="3171190"/>
            <a:ext cx="5027930" cy="2959735"/>
          </a:xfrm>
          <a:prstGeom prst="rect">
            <a:avLst/>
          </a:prstGeom>
        </p:spPr>
      </p:pic>
      <p:pic>
        <p:nvPicPr>
          <p:cNvPr id="5" name="图片 4">
            <a:extLst>
              <a:ext uri="{FF2B5EF4-FFF2-40B4-BE49-F238E27FC236}">
                <a16:creationId xmlns:a16="http://schemas.microsoft.com/office/drawing/2014/main" id="{671717DE-E046-B6EA-2FA6-AFCF489BFC9D}"/>
              </a:ext>
            </a:extLst>
          </p:cNvPr>
          <p:cNvPicPr>
            <a:picLocks noChangeAspect="1"/>
          </p:cNvPicPr>
          <p:nvPr>
            <p:custDataLst>
              <p:tags r:id="rId2"/>
            </p:custDataLst>
          </p:nvPr>
        </p:nvPicPr>
        <p:blipFill>
          <a:blip r:embed="rId7"/>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05</a:t>
            </a:r>
          </a:p>
        </p:txBody>
      </p:sp>
      <p:sp>
        <p:nvSpPr>
          <p:cNvPr id="10" name="1"/>
          <p:cNvSpPr txBox="1"/>
          <p:nvPr>
            <p:custDataLst>
              <p:tags r:id="rId1"/>
            </p:custDataLst>
          </p:nvPr>
        </p:nvSpPr>
        <p:spPr>
          <a:xfrm>
            <a:off x="2917190" y="815975"/>
            <a:ext cx="8560435"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输入生成测试报告的newman命令</a:t>
            </a:r>
          </a:p>
          <a:p>
            <a:pPr algn="l" defTabSz="457200">
              <a:lnSpc>
                <a:spcPct val="150000"/>
              </a:lnSpc>
              <a:buClrTx/>
              <a:buSzTx/>
              <a:buFontTx/>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双击测试报告就可以查看访问博学谷首页的详细</a:t>
            </a:r>
            <a:r>
              <a:rPr lang="zh-CN" altLang="en-US" sz="1800" dirty="0">
                <a:solidFill>
                  <a:srgbClr val="0070C0"/>
                </a:solidFill>
                <a:latin typeface="微软雅黑" panose="020B0503020204020204" pitchFamily="34" charset="-122"/>
                <a:ea typeface="微软雅黑" panose="020B0503020204020204" pitchFamily="34" charset="-122"/>
                <a:sym typeface="+mn-ea"/>
              </a:rPr>
              <a:t>测试报告</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内容，如下图所示。</a:t>
            </a: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12" name="图片 11" descr="51"/>
          <p:cNvPicPr>
            <a:picLocks noChangeAspect="1"/>
          </p:cNvPicPr>
          <p:nvPr/>
        </p:nvPicPr>
        <p:blipFill>
          <a:blip r:embed="rId5"/>
          <a:stretch>
            <a:fillRect/>
          </a:stretch>
        </p:blipFill>
        <p:spPr>
          <a:xfrm>
            <a:off x="3286760" y="1789430"/>
            <a:ext cx="6611620" cy="4864100"/>
          </a:xfrm>
          <a:prstGeom prst="rect">
            <a:avLst/>
          </a:prstGeom>
        </p:spPr>
      </p:pic>
      <p:pic>
        <p:nvPicPr>
          <p:cNvPr id="2" name="图片 1">
            <a:extLst>
              <a:ext uri="{FF2B5EF4-FFF2-40B4-BE49-F238E27FC236}">
                <a16:creationId xmlns:a16="http://schemas.microsoft.com/office/drawing/2014/main" id="{97EAA339-4903-12F8-91F5-507DB18ED544}"/>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646805" y="3069590"/>
            <a:ext cx="8406765" cy="645160"/>
          </a:xfrm>
          <a:prstGeom prst="rect">
            <a:avLst/>
          </a:prstGeom>
          <a:noFill/>
        </p:spPr>
        <p:txBody>
          <a:bodyPr wrap="square" lIns="91443" tIns="45720" rIns="91443" bIns="45720" rtlCol="0">
            <a:spAutoFit/>
          </a:bodyPr>
          <a:lstStyle/>
          <a:p>
            <a:r>
              <a:rPr lang="zh-CN" altLang="en-US" sz="36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实例：iHRM</a:t>
            </a:r>
            <a:r>
              <a:rPr lang="zh-CN" altLang="en-US" sz="3600" b="1"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人力资源管理系统接口测试</a:t>
            </a: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4.5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3213100"/>
            <a:ext cx="6192421"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iHRM人力资源管理系统</a:t>
            </a:r>
            <a:r>
              <a:rPr lang="zh-CN" altLang="en-US"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项目的介绍</a:t>
            </a: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登录页面</a:t>
            </a: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员工管理页面</a:t>
            </a: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显示的信息</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4.5.1	项目介绍</a:t>
            </a:r>
          </a:p>
        </p:txBody>
      </p:sp>
      <p:pic>
        <p:nvPicPr>
          <p:cNvPr id="2" name="图片 1">
            <a:extLst>
              <a:ext uri="{FF2B5EF4-FFF2-40B4-BE49-F238E27FC236}">
                <a16:creationId xmlns:a16="http://schemas.microsoft.com/office/drawing/2014/main" id="{D60504E3-1A89-0078-E02E-FE3950BE0933}"/>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66550" y="981794"/>
            <a:ext cx="9631571" cy="1337945"/>
          </a:xfrm>
          <a:prstGeom prst="rect">
            <a:avLst/>
          </a:prstGeom>
          <a:noFill/>
          <a:ln>
            <a:noFill/>
          </a:ln>
        </p:spPr>
        <p:txBody>
          <a:bodyPr wrap="square" rtlCol="0">
            <a:spAutoFit/>
          </a:bodyPr>
          <a:lstStyle/>
          <a:p>
            <a:pPr lvl="0" defTabSz="457200">
              <a:lnSpc>
                <a:spcPct val="150000"/>
              </a:lnSpc>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iHRM人力资源管理系统是</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一个管理</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员工绩效、入职、离职等信息的项目，该项目包含登录、组织管理、员工管理、绩效管理等模块</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。本实例只对</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iHRM人力资源管理系统中的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登录模块</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和</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员工管理模块</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的接口</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进行测试</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sym typeface="+mn-lt"/>
              </a:rPr>
              <a:t>。iHRM人力资源管理系统的登录界面和首页效果如下图所示。</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4.5.1	项目介绍</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207" y="2709795"/>
            <a:ext cx="4248000" cy="271593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5206" y="2709795"/>
            <a:ext cx="5228665" cy="2639714"/>
          </a:xfrm>
          <a:prstGeom prst="rect">
            <a:avLst/>
          </a:prstGeom>
        </p:spPr>
      </p:pic>
      <p:pic>
        <p:nvPicPr>
          <p:cNvPr id="2" name="图片 1">
            <a:extLst>
              <a:ext uri="{FF2B5EF4-FFF2-40B4-BE49-F238E27FC236}">
                <a16:creationId xmlns:a16="http://schemas.microsoft.com/office/drawing/2014/main" id="{90F9A935-10D5-E85A-491F-260A8A1E2412}"/>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3141345"/>
            <a:ext cx="6494145"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熟悉项目接口文档，能够归纳</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登录模块和员工管理模块的接口信息</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4.5.2	项目接口文档</a:t>
            </a:r>
          </a:p>
        </p:txBody>
      </p:sp>
      <p:pic>
        <p:nvPicPr>
          <p:cNvPr id="2" name="图片 1">
            <a:extLst>
              <a:ext uri="{FF2B5EF4-FFF2-40B4-BE49-F238E27FC236}">
                <a16:creationId xmlns:a16="http://schemas.microsoft.com/office/drawing/2014/main" id="{03A3BDBC-4D7F-D486-DAAC-5E5533D4A264}"/>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43635" y="909955"/>
            <a:ext cx="10351135" cy="4247317"/>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为了对iHRM人力资源管理系统中的登录模块和员工管理模块进行接口测试，接下来介绍这两个模块的接口</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信息。</a:t>
            </a:r>
            <a:endParaRPr kumimoji="0" lang="en-US" altLang="zh-CN"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1.</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 </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登录模块—登录接口</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在登录模块中，</a:t>
            </a:r>
            <a:r>
              <a:rPr lang="zh-CN" altLang="en-US" sz="1800" dirty="0">
                <a:solidFill>
                  <a:srgbClr val="0070C0"/>
                </a:solidFill>
                <a:latin typeface="微软雅黑" panose="020B0503020204020204" pitchFamily="34" charset="-122"/>
                <a:ea typeface="微软雅黑" panose="020B0503020204020204" pitchFamily="34" charset="-122"/>
                <a:sym typeface="+mn-lt"/>
              </a:rPr>
              <a:t>登录接口的信息</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具体如下。</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（1）请求信息</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请求信息中的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请求方法、请求地址和请求头</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，分别如下所示。</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请求方法：POST。</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请求地址：http</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en-US" altLang="zh-CN"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ihrm-java.itheima.net</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api/sys/login。</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请求头：Content-Type:application/</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json。</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4"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4.5.2	项目接口文档</a:t>
            </a:r>
          </a:p>
        </p:txBody>
      </p:sp>
      <p:pic>
        <p:nvPicPr>
          <p:cNvPr id="2" name="图片 1">
            <a:extLst>
              <a:ext uri="{FF2B5EF4-FFF2-40B4-BE49-F238E27FC236}">
                <a16:creationId xmlns:a16="http://schemas.microsoft.com/office/drawing/2014/main" id="{E6D4B4BC-2853-F1A6-4941-B53B0C53DFB9}"/>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43635" y="909955"/>
            <a:ext cx="10351135" cy="9233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2）请求体参数</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  登录</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接口的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请求体</a:t>
            </a:r>
            <a:r>
              <a:rPr kumimoji="0" lang="zh-CN" altLang="en-US" sz="1800" i="0" u="none" strike="noStrike" cap="none" spc="0" normalizeH="0" baseline="0">
                <a:solidFill>
                  <a:srgbClr val="0070C0"/>
                </a:solidFill>
                <a:latin typeface="微软雅黑" panose="020B0503020204020204" pitchFamily="34" charset="-122"/>
                <a:ea typeface="微软雅黑" panose="020B0503020204020204" pitchFamily="34" charset="-122"/>
                <a:sym typeface="+mn-lt"/>
              </a:rPr>
              <a:t>参数</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如下表</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所示。</a:t>
            </a:r>
          </a:p>
        </p:txBody>
      </p:sp>
      <p:sp>
        <p:nvSpPr>
          <p:cNvPr id="4"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4.5.2	项目接口文档</a:t>
            </a:r>
          </a:p>
        </p:txBody>
      </p:sp>
      <p:graphicFrame>
        <p:nvGraphicFramePr>
          <p:cNvPr id="5" name="表格 4"/>
          <p:cNvGraphicFramePr/>
          <p:nvPr>
            <p:custDataLst>
              <p:tags r:id="rId2"/>
            </p:custDataLst>
            <p:extLst>
              <p:ext uri="{D42A27DB-BD31-4B8C-83A1-F6EECF244321}">
                <p14:modId xmlns:p14="http://schemas.microsoft.com/office/powerpoint/2010/main" val="1863578866"/>
              </p:ext>
            </p:extLst>
          </p:nvPr>
        </p:nvGraphicFramePr>
        <p:xfrm>
          <a:off x="1271206" y="2205794"/>
          <a:ext cx="9847571" cy="2016000"/>
        </p:xfrm>
        <a:graphic>
          <a:graphicData uri="http://schemas.openxmlformats.org/drawingml/2006/table">
            <a:tbl>
              <a:tblPr firstRow="1" bandRow="1">
                <a:tableStyleId>{5C22544A-7EE6-4342-B048-85BDC9FD1C3A}</a:tableStyleId>
              </a:tblPr>
              <a:tblGrid>
                <a:gridCol w="2247955">
                  <a:extLst>
                    <a:ext uri="{9D8B030D-6E8A-4147-A177-3AD203B41FA5}">
                      <a16:colId xmlns:a16="http://schemas.microsoft.com/office/drawing/2014/main" val="20000"/>
                    </a:ext>
                  </a:extLst>
                </a:gridCol>
                <a:gridCol w="1853299">
                  <a:extLst>
                    <a:ext uri="{9D8B030D-6E8A-4147-A177-3AD203B41FA5}">
                      <a16:colId xmlns:a16="http://schemas.microsoft.com/office/drawing/2014/main" val="20001"/>
                    </a:ext>
                  </a:extLst>
                </a:gridCol>
                <a:gridCol w="1642317">
                  <a:extLst>
                    <a:ext uri="{9D8B030D-6E8A-4147-A177-3AD203B41FA5}">
                      <a16:colId xmlns:a16="http://schemas.microsoft.com/office/drawing/2014/main" val="20002"/>
                    </a:ext>
                  </a:extLst>
                </a:gridCol>
                <a:gridCol w="4104000">
                  <a:extLst>
                    <a:ext uri="{9D8B030D-6E8A-4147-A177-3AD203B41FA5}">
                      <a16:colId xmlns:a16="http://schemas.microsoft.com/office/drawing/2014/main" val="20003"/>
                    </a:ext>
                  </a:extLst>
                </a:gridCol>
              </a:tblGrid>
              <a:tr h="670851">
                <a:tc>
                  <a:txBody>
                    <a:bodyPr/>
                    <a:lstStyle/>
                    <a:p>
                      <a:pPr algn="ctr">
                        <a:lnSpc>
                          <a:spcPct val="90000"/>
                        </a:lnSpc>
                        <a:buNone/>
                      </a:pPr>
                      <a:r>
                        <a:rPr lang="zh-CN" altLang="en-US" sz="1800" b="1">
                          <a:latin typeface="微软雅黑" panose="020B0503020204020204" pitchFamily="34" charset="-122"/>
                          <a:ea typeface="微软雅黑" panose="020B0503020204020204" pitchFamily="34" charset="-122"/>
                        </a:rPr>
                        <a:t>参数名称</a:t>
                      </a:r>
                    </a:p>
                  </a:txBody>
                  <a:tcPr anchor="ctr"/>
                </a:tc>
                <a:tc>
                  <a:txBody>
                    <a:bodyPr/>
                    <a:lstStyle/>
                    <a:p>
                      <a:pPr algn="ctr">
                        <a:lnSpc>
                          <a:spcPct val="90000"/>
                        </a:lnSpc>
                        <a:buNone/>
                      </a:pPr>
                      <a:r>
                        <a:rPr lang="en-US" altLang="zh-CN" sz="1800">
                          <a:latin typeface="微软雅黑" panose="020B0503020204020204" pitchFamily="34" charset="-122"/>
                          <a:ea typeface="微软雅黑" panose="020B0503020204020204" pitchFamily="34" charset="-122"/>
                        </a:rPr>
                        <a:t>参数类型</a:t>
                      </a:r>
                    </a:p>
                  </a:txBody>
                  <a:tcPr anchor="ctr"/>
                </a:tc>
                <a:tc>
                  <a:txBody>
                    <a:bodyPr/>
                    <a:lstStyle/>
                    <a:p>
                      <a:pPr algn="ctr">
                        <a:lnSpc>
                          <a:spcPct val="90000"/>
                        </a:lnSpc>
                        <a:buNone/>
                      </a:pPr>
                      <a:r>
                        <a:rPr lang="en-US" altLang="zh-CN" sz="1800">
                          <a:latin typeface="微软雅黑" panose="020B0503020204020204" pitchFamily="34" charset="-122"/>
                          <a:ea typeface="微软雅黑" panose="020B0503020204020204" pitchFamily="34" charset="-122"/>
                        </a:rPr>
                        <a:t>是否必须</a:t>
                      </a:r>
                    </a:p>
                  </a:txBody>
                  <a:tcPr anchor="ctr"/>
                </a:tc>
                <a:tc>
                  <a:txBody>
                    <a:bodyPr/>
                    <a:lstStyle/>
                    <a:p>
                      <a:pPr algn="ctr">
                        <a:lnSpc>
                          <a:spcPct val="90000"/>
                        </a:lnSpc>
                        <a:buNone/>
                      </a:pPr>
                      <a:r>
                        <a:rPr lang="en-US" altLang="zh-CN" sz="1800">
                          <a:latin typeface="微软雅黑" panose="020B0503020204020204" pitchFamily="34" charset="-122"/>
                          <a:ea typeface="微软雅黑" panose="020B0503020204020204" pitchFamily="34" charset="-122"/>
                        </a:rPr>
                        <a:t>备注</a:t>
                      </a:r>
                    </a:p>
                  </a:txBody>
                  <a:tcPr anchor="ctr"/>
                </a:tc>
                <a:extLst>
                  <a:ext uri="{0D108BD9-81ED-4DB2-BD59-A6C34878D82A}">
                    <a16:rowId xmlns:a16="http://schemas.microsoft.com/office/drawing/2014/main" val="10000"/>
                  </a:ext>
                </a:extLst>
              </a:tr>
              <a:tr h="696361">
                <a:tc>
                  <a:txBody>
                    <a:bodyPr/>
                    <a:lstStyle/>
                    <a:p>
                      <a:pPr algn="ctr">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mobile</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string</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是</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手机号（使用手机号作为登录的用户名）</a:t>
                      </a:r>
                    </a:p>
                  </a:txBody>
                  <a:tcPr anchor="ctr"/>
                </a:tc>
                <a:extLst>
                  <a:ext uri="{0D108BD9-81ED-4DB2-BD59-A6C34878D82A}">
                    <a16:rowId xmlns:a16="http://schemas.microsoft.com/office/drawing/2014/main" val="10001"/>
                  </a:ext>
                </a:extLst>
              </a:tr>
              <a:tr h="648788">
                <a:tc>
                  <a:txBody>
                    <a:bodyPr/>
                    <a:lstStyle/>
                    <a:p>
                      <a:pPr algn="ctr">
                        <a:buClrTx/>
                        <a:buSzTx/>
                        <a:buFontTx/>
                        <a:buNone/>
                      </a:pPr>
                      <a:r>
                        <a:rPr kumimoji="0"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password</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string</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是</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密码</a:t>
                      </a: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a:t>
                      </a: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6</a:t>
                      </a: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位）</a:t>
                      </a:r>
                      <a:endPar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2"/>
                  </a:ext>
                </a:extLst>
              </a:tr>
            </a:tbl>
          </a:graphicData>
        </a:graphic>
      </p:graphicFrame>
      <p:pic>
        <p:nvPicPr>
          <p:cNvPr id="2" name="图片 1">
            <a:extLst>
              <a:ext uri="{FF2B5EF4-FFF2-40B4-BE49-F238E27FC236}">
                <a16:creationId xmlns:a16="http://schemas.microsoft.com/office/drawing/2014/main" id="{34F2E563-33B6-4050-D621-919ADCBA302E}"/>
              </a:ext>
            </a:extLst>
          </p:cNvPr>
          <p:cNvPicPr>
            <a:picLocks noChangeAspect="1"/>
          </p:cNvPicPr>
          <p:nvPr>
            <p:custDataLst>
              <p:tags r:id="rId3"/>
            </p:custDataLst>
          </p:nvPr>
        </p:nvPicPr>
        <p:blipFill>
          <a:blip r:embed="rId5"/>
          <a:stretch>
            <a:fillRect/>
          </a:stretch>
        </p:blipFill>
        <p:spPr>
          <a:xfrm>
            <a:off x="8903206" y="0"/>
            <a:ext cx="2664000" cy="881173"/>
          </a:xfrm>
          <a:prstGeom prst="rect">
            <a:avLst/>
          </a:prstGeom>
        </p:spPr>
      </p:pic>
    </p:spTree>
    <p:extLst>
      <p:ext uri="{BB962C8B-B14F-4D97-AF65-F5344CB8AC3E}">
        <p14:creationId xmlns:p14="http://schemas.microsoft.com/office/powerpoint/2010/main" val="47748844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27125" y="837565"/>
            <a:ext cx="10351135" cy="2661920"/>
          </a:xfrm>
          <a:prstGeom prst="rect">
            <a:avLst/>
          </a:prstGeom>
          <a:noFill/>
          <a:ln>
            <a:noFill/>
          </a:ln>
        </p:spPr>
        <p:txBody>
          <a:bodyPr wrap="square" rtlCol="0">
            <a:noAutofit/>
          </a:bodyPr>
          <a:lstStyle/>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3</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返回数据</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当登录接口请求成功或失败时，返回数据中的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操作状态码</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及其描述分别如下所示。</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10000</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：操作成功！。</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20001</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：用户名或密码错误。</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99999</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：抱歉，系统繁忙，请稍后重试！。</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假设登录接口请求成功，</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返回的数据</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如下所示。</a:t>
            </a:r>
          </a:p>
          <a:p>
            <a:pPr marL="0" marR="0" lvl="0" algn="l" defTabSz="457200" eaLnBrk="1" fontAlgn="auto" latinLnBrk="0" hangingPunct="1">
              <a:lnSpc>
                <a:spcPct val="150000"/>
              </a:lnSpc>
              <a:spcBef>
                <a:spcPts val="0"/>
              </a:spcBef>
              <a:spcAft>
                <a:spcPts val="0"/>
              </a:spcAft>
              <a:buClrTx/>
              <a:buSzTx/>
              <a:buFontTx/>
              <a:buNone/>
              <a:defRPr/>
            </a:pP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4"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4.5.2	项目接口文档</a:t>
            </a:r>
          </a:p>
        </p:txBody>
      </p:sp>
      <p:grpSp>
        <p:nvGrpSpPr>
          <p:cNvPr id="7" name="组合 8"/>
          <p:cNvGrpSpPr/>
          <p:nvPr/>
        </p:nvGrpSpPr>
        <p:grpSpPr bwMode="auto">
          <a:xfrm>
            <a:off x="1212215" y="3500626"/>
            <a:ext cx="8554991" cy="2658253"/>
            <a:chOff x="1004345" y="2211303"/>
            <a:chExt cx="8281477" cy="2659178"/>
          </a:xfrm>
        </p:grpSpPr>
        <p:sp>
          <p:nvSpPr>
            <p:cNvPr id="8" name="矩形 7"/>
            <p:cNvSpPr/>
            <p:nvPr/>
          </p:nvSpPr>
          <p:spPr>
            <a:xfrm>
              <a:off x="1004345" y="2211303"/>
              <a:ext cx="8281477" cy="2588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schemeClr val="tx1"/>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sp>
          <p:nvSpPr>
            <p:cNvPr id="9" name="矩形 8"/>
            <p:cNvSpPr/>
            <p:nvPr/>
          </p:nvSpPr>
          <p:spPr>
            <a:xfrm>
              <a:off x="1004345" y="2284258"/>
              <a:ext cx="8281477" cy="2586223"/>
            </a:xfrm>
            <a:prstGeom prst="rect">
              <a:avLst/>
            </a:prstGeom>
          </p:spPr>
          <p:txBody>
            <a:bodyPr wrap="square">
              <a:spAutoFit/>
            </a:bodyPr>
            <a:lstStyle/>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    "success": true,</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    "code": 10000,</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    "message": "操作成功！",</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    "data": "d09899f7-f069-461c-a68c-56e139c87f42"</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lang="en-US" altLang="zh-CN" sz="18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grpSp>
      <p:pic>
        <p:nvPicPr>
          <p:cNvPr id="2" name="图片 1">
            <a:extLst>
              <a:ext uri="{FF2B5EF4-FFF2-40B4-BE49-F238E27FC236}">
                <a16:creationId xmlns:a16="http://schemas.microsoft.com/office/drawing/2014/main" id="{28333EB9-1074-F8EA-E4F0-49CCF3493CAA}"/>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43635" y="909955"/>
            <a:ext cx="9055571" cy="590931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2.</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 </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员工管理模块—员工管理列表接口</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在员工管理模块中，员工管理列表的接口信息具体如下。</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（1）请求信息</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请求信息中的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请求方法、请求地址和请求头</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，分别如下所示。</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请求方法：GET。</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请求地址：http</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en-US" altLang="zh-CN"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ihrm-java.itheima.net</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api/sys/user?page=2&amp;size=1，其中</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page和size</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是请求地址中的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必填参数</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page</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表示员工管理列表的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当前页数</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size</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表示</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每页</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展示的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记录</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数。 </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请求头：Content-Type:application/json、Authorization:token。</a:t>
            </a:r>
          </a:p>
          <a:p>
            <a:pPr marR="0" lvl="0" indent="0" algn="l" defTabSz="457200" eaLnBrk="1" fontAlgn="auto" latinLnBrk="0" hangingPunct="1">
              <a:lnSpc>
                <a:spcPct val="150000"/>
              </a:lnSpc>
              <a:spcBef>
                <a:spcPts val="0"/>
              </a:spcBef>
              <a:spcAft>
                <a:spcPts val="0"/>
              </a:spcAft>
              <a:buClrTx/>
              <a:buSzTx/>
              <a:buFont typeface="Wingdings" panose="05000000000000000000" charset="0"/>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2</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返回数据</a:t>
            </a:r>
          </a:p>
          <a:p>
            <a:pPr marR="0" lvl="0" indent="0" algn="l" defTabSz="457200" eaLnBrk="1" fontAlgn="auto" latinLnBrk="0" hangingPunct="1">
              <a:lnSpc>
                <a:spcPct val="150000"/>
              </a:lnSpc>
              <a:spcBef>
                <a:spcPts val="0"/>
              </a:spcBef>
              <a:spcAft>
                <a:spcPts val="0"/>
              </a:spcAft>
              <a:buClrTx/>
              <a:buSzTx/>
              <a:buFont typeface="Wingdings" panose="05000000000000000000" charset="0"/>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当员工管理列表接口请求成功或失败时，返回数据中的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操作状态码</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及其描述分别如下所示。</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10000</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：操作成功！。</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99999</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：抱歉，系统繁忙，请稍后重试！。</a:t>
            </a:r>
          </a:p>
        </p:txBody>
      </p:sp>
      <p:sp>
        <p:nvSpPr>
          <p:cNvPr id="4"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4.5.2	项目接口文档</a:t>
            </a:r>
          </a:p>
        </p:txBody>
      </p:sp>
      <p:pic>
        <p:nvPicPr>
          <p:cNvPr id="2" name="图片 1">
            <a:extLst>
              <a:ext uri="{FF2B5EF4-FFF2-40B4-BE49-F238E27FC236}">
                <a16:creationId xmlns:a16="http://schemas.microsoft.com/office/drawing/2014/main" id="{B7E30FB9-7EF6-4A79-5704-89B2412EAAE5}"/>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343206" y="1557794"/>
            <a:ext cx="9576000" cy="261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a:solidFill>
                  <a:srgbClr val="595959"/>
                </a:solidFill>
                <a:latin typeface="微软雅黑" panose="020B0503020204020204" pitchFamily="34" charset="-122"/>
                <a:ea typeface="微软雅黑" panose="020B0503020204020204" pitchFamily="34" charset="-122"/>
              </a:rPr>
              <a:t>在工作中，测试人员需要按照公司制定的流程</a:t>
            </a:r>
            <a:r>
              <a:rPr lang="zh-CN" altLang="en-US" sz="1800">
                <a:solidFill>
                  <a:srgbClr val="595959"/>
                </a:solidFill>
                <a:latin typeface="微软雅黑" panose="020B0503020204020204" pitchFamily="34" charset="-122"/>
                <a:ea typeface="微软雅黑" panose="020B0503020204020204" pitchFamily="34" charset="-122"/>
              </a:rPr>
              <a:t>开展接口测试。通常</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接口测试的流程</a:t>
            </a:r>
            <a:r>
              <a:rPr lang="zh-CN" altLang="en-US" sz="1800" dirty="0">
                <a:solidFill>
                  <a:srgbClr val="595959"/>
                </a:solidFill>
                <a:latin typeface="微软雅黑" panose="020B0503020204020204" pitchFamily="34" charset="-122"/>
                <a:ea typeface="微软雅黑" panose="020B0503020204020204" pitchFamily="34" charset="-122"/>
              </a:rPr>
              <a:t>包括</a:t>
            </a:r>
            <a:r>
              <a:rPr lang="zh-CN" altLang="en-US" sz="1800" dirty="0">
                <a:solidFill>
                  <a:srgbClr val="0070C0"/>
                </a:solidFill>
                <a:latin typeface="微软雅黑" panose="020B0503020204020204" pitchFamily="34" charset="-122"/>
                <a:ea typeface="微软雅黑" panose="020B0503020204020204" pitchFamily="34" charset="-122"/>
              </a:rPr>
              <a:t>分析接口测试需求</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解析与评审接口文档</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编写接口测试计划</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设计与评审接口测试用例</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搭建接口测试环境</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编写接口测试脚本</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执行接口测试用例</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管理与跟踪接口缺陷</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整理</a:t>
            </a:r>
            <a:r>
              <a:rPr lang="zh-CN" altLang="en-US" sz="1800">
                <a:solidFill>
                  <a:srgbClr val="0070C0"/>
                </a:solidFill>
                <a:latin typeface="微软雅黑" panose="020B0503020204020204" pitchFamily="34" charset="-122"/>
                <a:ea typeface="微软雅黑" panose="020B0503020204020204" pitchFamily="34" charset="-122"/>
              </a:rPr>
              <a:t>测试报告</a:t>
            </a:r>
            <a:r>
              <a:rPr lang="zh-CN" altLang="en-US" sz="1800">
                <a:solidFill>
                  <a:srgbClr val="595959"/>
                </a:solidFill>
                <a:latin typeface="微软雅黑" panose="020B0503020204020204" pitchFamily="34" charset="-122"/>
                <a:ea typeface="微软雅黑" panose="020B0503020204020204" pitchFamily="34" charset="-122"/>
              </a:rPr>
              <a:t>。</a:t>
            </a: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a:solidFill>
                  <a:srgbClr val="595959"/>
                </a:solidFill>
                <a:latin typeface="微软雅黑" panose="020B0503020204020204" pitchFamily="34" charset="-122"/>
                <a:ea typeface="微软雅黑" panose="020B0503020204020204" pitchFamily="34" charset="-122"/>
              </a:rPr>
              <a:t>在</a:t>
            </a:r>
            <a:r>
              <a:rPr lang="zh-CN" altLang="en-US" sz="1800" dirty="0">
                <a:solidFill>
                  <a:srgbClr val="595959"/>
                </a:solidFill>
                <a:latin typeface="微软雅黑" panose="020B0503020204020204" pitchFamily="34" charset="-122"/>
                <a:ea typeface="微软雅黑" panose="020B0503020204020204" pitchFamily="34" charset="-122"/>
              </a:rPr>
              <a:t>时间充裕并且公司条件允许的情况下，有时还会进行接口自动化持续</a:t>
            </a:r>
            <a:r>
              <a:rPr lang="zh-CN" altLang="en-US" sz="1800">
                <a:solidFill>
                  <a:srgbClr val="595959"/>
                </a:solidFill>
                <a:latin typeface="微软雅黑" panose="020B0503020204020204" pitchFamily="34" charset="-122"/>
                <a:ea typeface="微软雅黑" panose="020B0503020204020204" pitchFamily="34" charset="-122"/>
              </a:rPr>
              <a:t>集成测试。</a:t>
            </a:r>
            <a:endParaRPr lang="en-US" altLang="zh-CN" sz="1800">
              <a:solidFill>
                <a:srgbClr val="595959"/>
              </a:solidFill>
              <a:latin typeface="微软雅黑" panose="020B0503020204020204" pitchFamily="34" charset="-122"/>
              <a:ea typeface="微软雅黑" panose="020B0503020204020204" pitchFamily="34" charset="-122"/>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p>
        </p:txBody>
      </p:sp>
      <p:pic>
        <p:nvPicPr>
          <p:cNvPr id="3" name="图片 2">
            <a:extLst>
              <a:ext uri="{FF2B5EF4-FFF2-40B4-BE49-F238E27FC236}">
                <a16:creationId xmlns:a16="http://schemas.microsoft.com/office/drawing/2014/main" id="{9323A088-D0E2-99D3-3814-AEFB8E17A66A}"/>
              </a:ext>
            </a:extLst>
          </p:cNvPr>
          <p:cNvPicPr>
            <a:picLocks noChangeAspect="1"/>
          </p:cNvPicPr>
          <p:nvPr>
            <p:custDataLst>
              <p:tags r:id="rId1"/>
            </p:custDataLst>
          </p:nvPr>
        </p:nvPicPr>
        <p:blipFill>
          <a:blip r:embed="rId4"/>
          <a:stretch>
            <a:fillRect/>
          </a:stretch>
        </p:blipFill>
        <p:spPr>
          <a:xfrm>
            <a:off x="8903206" y="117794"/>
            <a:ext cx="2864766" cy="94758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27125" y="765810"/>
            <a:ext cx="10351135" cy="628650"/>
          </a:xfrm>
          <a:prstGeom prst="rect">
            <a:avLst/>
          </a:prstGeom>
          <a:noFill/>
          <a:ln>
            <a:noFill/>
          </a:ln>
        </p:spPr>
        <p:txBody>
          <a:bodyPr wrap="square" rtlCol="0">
            <a:noAutofit/>
          </a:bodyPr>
          <a:lstStyle/>
          <a:p>
            <a:pPr marL="0" marR="0" lvl="0" algn="l" defTabSz="457200" eaLnBrk="1" fontAlgn="auto" latinLnBrk="0" hangingPunct="1">
              <a:lnSpc>
                <a:spcPct val="150000"/>
              </a:lnSpc>
              <a:spcBef>
                <a:spcPts val="0"/>
              </a:spcBef>
              <a:spcAft>
                <a:spcPts val="0"/>
              </a:spcAft>
              <a:buClrTx/>
              <a:buSzTx/>
              <a:buFontTx/>
              <a:buNone/>
              <a:defRPr/>
            </a:pPr>
            <a:r>
              <a:rPr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假设成功查询员工管理列表中的第2页第1条记录，则</a:t>
            </a:r>
            <a:r>
              <a:rPr sz="1800" dirty="0">
                <a:solidFill>
                  <a:srgbClr val="0070C0"/>
                </a:solidFill>
                <a:latin typeface="微软雅黑" panose="020B0503020204020204" pitchFamily="34" charset="-122"/>
                <a:ea typeface="微软雅黑" panose="020B0503020204020204" pitchFamily="34" charset="-122"/>
                <a:sym typeface="+mn-lt"/>
              </a:rPr>
              <a:t>返回数据</a:t>
            </a:r>
            <a:r>
              <a:rPr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如下所示。</a:t>
            </a:r>
          </a:p>
        </p:txBody>
      </p:sp>
      <p:sp>
        <p:nvSpPr>
          <p:cNvPr id="4"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4.5.2	项目接口文档</a:t>
            </a:r>
          </a:p>
        </p:txBody>
      </p:sp>
      <p:sp>
        <p:nvSpPr>
          <p:cNvPr id="10" name="文本框 9"/>
          <p:cNvSpPr txBox="1"/>
          <p:nvPr/>
        </p:nvSpPr>
        <p:spPr>
          <a:xfrm>
            <a:off x="1703206" y="1242586"/>
            <a:ext cx="6973126" cy="5632311"/>
          </a:xfrm>
          <a:prstGeom prst="rect">
            <a:avLst/>
          </a:prstGeom>
          <a:solidFill>
            <a:srgbClr val="F2F2F2"/>
          </a:solidFill>
        </p:spPr>
        <p:txBody>
          <a:bodyPr wrap="square" rtlCol="0">
            <a:spAutoFit/>
          </a:bodyPr>
          <a:lstStyle/>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"success": true,</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"code": 10000,</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"message": "</a:t>
            </a:r>
            <a:r>
              <a:rPr lang="zh-CN" altLang="zh-CN" sz="1600">
                <a:solidFill>
                  <a:srgbClr val="595959"/>
                </a:solidFill>
                <a:latin typeface="微软雅黑" panose="020B0503020204020204" pitchFamily="34" charset="-122"/>
                <a:ea typeface="微软雅黑" panose="020B0503020204020204" pitchFamily="34" charset="-122"/>
                <a:cs typeface="+mn-ea"/>
              </a:rPr>
              <a:t>操作成功！</a:t>
            </a:r>
            <a:r>
              <a:rPr lang="en-US" altLang="zh-CN" sz="1600">
                <a:solidFill>
                  <a:srgbClr val="595959"/>
                </a:solidFill>
                <a:latin typeface="微软雅黑" panose="020B0503020204020204" pitchFamily="34" charset="-122"/>
                <a:ea typeface="微软雅黑" panose="020B0503020204020204" pitchFamily="34" charset="-122"/>
                <a:cs typeface="+mn-ea"/>
              </a:rPr>
              <a:t>",</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"data":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"total": 17,</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"rows":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"id": "1066370498633486336",</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"mobile": "12000000693",</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a:t>
            </a: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a:t>
            </a:r>
            <a:endParaRPr lang="zh-CN" altLang="zh-CN" sz="160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a:extLst>
              <a:ext uri="{FF2B5EF4-FFF2-40B4-BE49-F238E27FC236}">
                <a16:creationId xmlns:a16="http://schemas.microsoft.com/office/drawing/2014/main" id="{6C83D96A-906C-C896-AFD6-46584A7C557D}"/>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43635" y="909955"/>
            <a:ext cx="10351135" cy="299974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sz="1800" b="1">
                <a:solidFill>
                  <a:schemeClr val="tx1">
                    <a:lumMod val="75000"/>
                    <a:lumOff val="25000"/>
                  </a:schemeClr>
                </a:solidFill>
                <a:latin typeface="微软雅黑" panose="020B0503020204020204" pitchFamily="34" charset="-122"/>
                <a:ea typeface="微软雅黑" panose="020B0503020204020204" pitchFamily="34" charset="-122"/>
                <a:sym typeface="+mn-lt"/>
              </a:rPr>
              <a:t>3.员工管理模块</a:t>
            </a: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—添加员工接口</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在员工管理模块中，添加员工的接口信息具体如下。</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（1）请求信息</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请求信息中的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请求方法、请求地址和请求头</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，分别如下所示。</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请求方法：POST。</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请求地址：http</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en-US" altLang="zh-CN"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ihrm-java.itheima.net</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api/sys/user。 </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请求头：Content-Type:application/json、Authorization:token。</a:t>
            </a:r>
          </a:p>
        </p:txBody>
      </p:sp>
      <p:sp>
        <p:nvSpPr>
          <p:cNvPr id="4"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4.5.2	项目接口文档</a:t>
            </a:r>
          </a:p>
        </p:txBody>
      </p:sp>
      <p:pic>
        <p:nvPicPr>
          <p:cNvPr id="16" name="Picture 2" descr="C:\Users\Administrator\Desktop\ppt展示模板-8.png"/>
          <p:cNvPicPr>
            <a:picLocks noChangeAspect="1" noChangeArrowheads="1"/>
          </p:cNvPicPr>
          <p:nvPr/>
        </p:nvPicPr>
        <p:blipFill>
          <a:blip r:embed="rId4"/>
          <a:srcRect/>
          <a:stretch>
            <a:fillRect/>
          </a:stretch>
        </p:blipFill>
        <p:spPr bwMode="auto">
          <a:xfrm>
            <a:off x="2927454" y="3814932"/>
            <a:ext cx="5059808" cy="3044254"/>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3620448" y="4191072"/>
            <a:ext cx="3665189" cy="2112881"/>
          </a:xfrm>
          <a:prstGeom prst="rect">
            <a:avLst/>
          </a:prstGeom>
          <a:blipFill>
            <a:blip r:embed="rId5"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latin typeface="Arial" panose="020B0604020202020204" pitchFamily="34" charset="0"/>
              <a:ea typeface="思源黑体 CN Regular" panose="020B0500000000000000"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F70A6321-F36E-CCDE-5271-AA362E8875F5}"/>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43635" y="909955"/>
            <a:ext cx="10351135"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添加员工接口的请求体参数</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如下表所示。</a:t>
            </a:r>
          </a:p>
        </p:txBody>
      </p:sp>
      <p:sp>
        <p:nvSpPr>
          <p:cNvPr id="4"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4.5.2	项目接口文档</a:t>
            </a:r>
          </a:p>
        </p:txBody>
      </p:sp>
      <p:graphicFrame>
        <p:nvGraphicFramePr>
          <p:cNvPr id="5" name="表格 4"/>
          <p:cNvGraphicFramePr/>
          <p:nvPr>
            <p:custDataLst>
              <p:tags r:id="rId2"/>
            </p:custDataLst>
            <p:extLst>
              <p:ext uri="{D42A27DB-BD31-4B8C-83A1-F6EECF244321}">
                <p14:modId xmlns:p14="http://schemas.microsoft.com/office/powerpoint/2010/main" val="1314402136"/>
              </p:ext>
            </p:extLst>
          </p:nvPr>
        </p:nvGraphicFramePr>
        <p:xfrm>
          <a:off x="2423207" y="1630045"/>
          <a:ext cx="7242764" cy="4307205"/>
        </p:xfrm>
        <a:graphic>
          <a:graphicData uri="http://schemas.openxmlformats.org/drawingml/2006/table">
            <a:tbl>
              <a:tblPr firstRow="1" bandRow="1">
                <a:tableStyleId>{5C22544A-7EE6-4342-B048-85BDC9FD1C3A}</a:tableStyleId>
              </a:tblPr>
              <a:tblGrid>
                <a:gridCol w="2568529">
                  <a:extLst>
                    <a:ext uri="{9D8B030D-6E8A-4147-A177-3AD203B41FA5}">
                      <a16:colId xmlns:a16="http://schemas.microsoft.com/office/drawing/2014/main" val="20000"/>
                    </a:ext>
                  </a:extLst>
                </a:gridCol>
                <a:gridCol w="1449705">
                  <a:extLst>
                    <a:ext uri="{9D8B030D-6E8A-4147-A177-3AD203B41FA5}">
                      <a16:colId xmlns:a16="http://schemas.microsoft.com/office/drawing/2014/main" val="20001"/>
                    </a:ext>
                  </a:extLst>
                </a:gridCol>
                <a:gridCol w="1493520">
                  <a:extLst>
                    <a:ext uri="{9D8B030D-6E8A-4147-A177-3AD203B41FA5}">
                      <a16:colId xmlns:a16="http://schemas.microsoft.com/office/drawing/2014/main" val="20002"/>
                    </a:ext>
                  </a:extLst>
                </a:gridCol>
                <a:gridCol w="1731010">
                  <a:extLst>
                    <a:ext uri="{9D8B030D-6E8A-4147-A177-3AD203B41FA5}">
                      <a16:colId xmlns:a16="http://schemas.microsoft.com/office/drawing/2014/main" val="20003"/>
                    </a:ext>
                  </a:extLst>
                </a:gridCol>
              </a:tblGrid>
              <a:tr h="626745">
                <a:tc>
                  <a:txBody>
                    <a:bodyPr/>
                    <a:lstStyle/>
                    <a:p>
                      <a:pPr algn="ctr">
                        <a:lnSpc>
                          <a:spcPct val="90000"/>
                        </a:lnSpc>
                        <a:buNone/>
                      </a:pPr>
                      <a:r>
                        <a:rPr lang="zh-CN" altLang="en-US" sz="1800" b="1">
                          <a:latin typeface="微软雅黑" panose="020B0503020204020204" pitchFamily="34" charset="-122"/>
                          <a:ea typeface="微软雅黑" panose="020B0503020204020204" pitchFamily="34" charset="-122"/>
                        </a:rPr>
                        <a:t>参数名称</a:t>
                      </a:r>
                    </a:p>
                  </a:txBody>
                  <a:tcPr anchor="ctr"/>
                </a:tc>
                <a:tc>
                  <a:txBody>
                    <a:bodyPr/>
                    <a:lstStyle/>
                    <a:p>
                      <a:pPr algn="ctr">
                        <a:lnSpc>
                          <a:spcPct val="90000"/>
                        </a:lnSpc>
                        <a:buNone/>
                      </a:pPr>
                      <a:r>
                        <a:rPr lang="en-US" altLang="zh-CN" sz="1800">
                          <a:latin typeface="微软雅黑" panose="020B0503020204020204" pitchFamily="34" charset="-122"/>
                          <a:ea typeface="微软雅黑" panose="020B0503020204020204" pitchFamily="34" charset="-122"/>
                        </a:rPr>
                        <a:t>参数类型</a:t>
                      </a:r>
                    </a:p>
                  </a:txBody>
                  <a:tcPr anchor="ctr"/>
                </a:tc>
                <a:tc>
                  <a:txBody>
                    <a:bodyPr/>
                    <a:lstStyle/>
                    <a:p>
                      <a:pPr algn="ctr">
                        <a:lnSpc>
                          <a:spcPct val="90000"/>
                        </a:lnSpc>
                        <a:buNone/>
                      </a:pPr>
                      <a:r>
                        <a:rPr lang="en-US" altLang="zh-CN" sz="1800">
                          <a:latin typeface="微软雅黑" panose="020B0503020204020204" pitchFamily="34" charset="-122"/>
                          <a:ea typeface="微软雅黑" panose="020B0503020204020204" pitchFamily="34" charset="-122"/>
                        </a:rPr>
                        <a:t>是否必须</a:t>
                      </a:r>
                    </a:p>
                  </a:txBody>
                  <a:tcPr anchor="ctr"/>
                </a:tc>
                <a:tc>
                  <a:txBody>
                    <a:bodyPr/>
                    <a:lstStyle/>
                    <a:p>
                      <a:pPr algn="ctr">
                        <a:lnSpc>
                          <a:spcPct val="90000"/>
                        </a:lnSpc>
                        <a:buNone/>
                      </a:pPr>
                      <a:r>
                        <a:rPr lang="en-US" altLang="zh-CN" sz="1800">
                          <a:latin typeface="微软雅黑" panose="020B0503020204020204" pitchFamily="34" charset="-122"/>
                          <a:ea typeface="微软雅黑" panose="020B0503020204020204" pitchFamily="34" charset="-122"/>
                        </a:rPr>
                        <a:t>备注</a:t>
                      </a:r>
                    </a:p>
                  </a:txBody>
                  <a:tcPr anchor="ctr"/>
                </a:tc>
                <a:extLst>
                  <a:ext uri="{0D108BD9-81ED-4DB2-BD59-A6C34878D82A}">
                    <a16:rowId xmlns:a16="http://schemas.microsoft.com/office/drawing/2014/main" val="10000"/>
                  </a:ext>
                </a:extLst>
              </a:tr>
              <a:tr h="498475">
                <a:tc>
                  <a:txBody>
                    <a:bodyPr/>
                    <a:lstStyle/>
                    <a:p>
                      <a:pPr algn="ctr">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username</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string</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是</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姓名</a:t>
                      </a:r>
                    </a:p>
                  </a:txBody>
                  <a:tcPr anchor="ctr"/>
                </a:tc>
                <a:extLst>
                  <a:ext uri="{0D108BD9-81ED-4DB2-BD59-A6C34878D82A}">
                    <a16:rowId xmlns:a16="http://schemas.microsoft.com/office/drawing/2014/main" val="10001"/>
                  </a:ext>
                </a:extLst>
              </a:tr>
              <a:tr h="459740">
                <a:tc>
                  <a:txBody>
                    <a:bodyPr/>
                    <a:lstStyle/>
                    <a:p>
                      <a:pPr algn="ctr">
                        <a:buClrTx/>
                        <a:buSzTx/>
                        <a:buFontTx/>
                        <a:buNone/>
                      </a:pPr>
                      <a:r>
                        <a:rPr kumimoji="0"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mobile</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string</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是</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手机号</a:t>
                      </a:r>
                    </a:p>
                  </a:txBody>
                  <a:tcPr anchor="ctr"/>
                </a:tc>
                <a:extLst>
                  <a:ext uri="{0D108BD9-81ED-4DB2-BD59-A6C34878D82A}">
                    <a16:rowId xmlns:a16="http://schemas.microsoft.com/office/drawing/2014/main" val="10002"/>
                  </a:ext>
                </a:extLst>
              </a:tr>
              <a:tr h="480060">
                <a:tc>
                  <a:txBody>
                    <a:bodyPr/>
                    <a:lstStyle/>
                    <a:p>
                      <a:pPr algn="ctr">
                        <a:buClrTx/>
                        <a:buSzTx/>
                        <a:buFontTx/>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workNumber</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string</a:t>
                      </a:r>
                    </a:p>
                  </a:txBody>
                  <a:tcPr anchor="ctr"/>
                </a:tc>
                <a:tc>
                  <a:txBody>
                    <a:bodyPr/>
                    <a:lstStyle/>
                    <a:p>
                      <a:pPr algn="ctr">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是</a:t>
                      </a:r>
                    </a:p>
                  </a:txBody>
                  <a:tcPr anchor="ctr"/>
                </a:tc>
                <a:tc>
                  <a:txBody>
                    <a:bodyPr/>
                    <a:lstStyle/>
                    <a:p>
                      <a:pPr algn="ctr">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工号</a:t>
                      </a:r>
                    </a:p>
                  </a:txBody>
                  <a:tcPr anchor="ctr"/>
                </a:tc>
                <a:extLst>
                  <a:ext uri="{0D108BD9-81ED-4DB2-BD59-A6C34878D82A}">
                    <a16:rowId xmlns:a16="http://schemas.microsoft.com/office/drawing/2014/main" val="10003"/>
                  </a:ext>
                </a:extLst>
              </a:tr>
              <a:tr h="420370">
                <a:tc>
                  <a:txBody>
                    <a:bodyPr/>
                    <a:lstStyle/>
                    <a:p>
                      <a:pPr algn="ctr">
                        <a:buClrTx/>
                        <a:buSzTx/>
                        <a:buFontTx/>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timeOfEntry</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string</a:t>
                      </a:r>
                    </a:p>
                  </a:txBody>
                  <a:tcPr anchor="ctr"/>
                </a:tc>
                <a:tc>
                  <a:txBody>
                    <a:bodyPr/>
                    <a:lstStyle/>
                    <a:p>
                      <a:pPr algn="ctr">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否</a:t>
                      </a:r>
                    </a:p>
                  </a:txBody>
                  <a:tcPr anchor="ctr"/>
                </a:tc>
                <a:tc>
                  <a:txBody>
                    <a:bodyPr/>
                    <a:lstStyle/>
                    <a:p>
                      <a:pPr algn="ctr">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入职时间</a:t>
                      </a:r>
                    </a:p>
                  </a:txBody>
                  <a:tcPr anchor="ctr"/>
                </a:tc>
                <a:extLst>
                  <a:ext uri="{0D108BD9-81ED-4DB2-BD59-A6C34878D82A}">
                    <a16:rowId xmlns:a16="http://schemas.microsoft.com/office/drawing/2014/main" val="10004"/>
                  </a:ext>
                </a:extLst>
              </a:tr>
              <a:tr h="450215">
                <a:tc>
                  <a:txBody>
                    <a:bodyPr/>
                    <a:lstStyle/>
                    <a:p>
                      <a:pPr algn="ctr">
                        <a:buClrTx/>
                        <a:buSzTx/>
                        <a:buFontTx/>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formOfEmployment</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string</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否</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聘用形式</a:t>
                      </a:r>
                    </a:p>
                  </a:txBody>
                  <a:tcPr anchor="ctr"/>
                </a:tc>
                <a:extLst>
                  <a:ext uri="{0D108BD9-81ED-4DB2-BD59-A6C34878D82A}">
                    <a16:rowId xmlns:a16="http://schemas.microsoft.com/office/drawing/2014/main" val="10005"/>
                  </a:ext>
                </a:extLst>
              </a:tr>
              <a:tr h="441325">
                <a:tc>
                  <a:txBody>
                    <a:bodyPr/>
                    <a:lstStyle/>
                    <a:p>
                      <a:pPr algn="ctr">
                        <a:buClrTx/>
                        <a:buSzTx/>
                        <a:buFontTx/>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departmentName</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string</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否</a:t>
                      </a:r>
                    </a:p>
                  </a:txBody>
                  <a:tcPr anchor="ctr"/>
                </a:tc>
                <a:tc>
                  <a:txBody>
                    <a:bodyPr/>
                    <a:lstStyle/>
                    <a:p>
                      <a:pPr algn="ctr">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部门名称</a:t>
                      </a:r>
                    </a:p>
                  </a:txBody>
                  <a:tcPr anchor="ctr"/>
                </a:tc>
                <a:extLst>
                  <a:ext uri="{0D108BD9-81ED-4DB2-BD59-A6C34878D82A}">
                    <a16:rowId xmlns:a16="http://schemas.microsoft.com/office/drawing/2014/main" val="10006"/>
                  </a:ext>
                </a:extLst>
              </a:tr>
              <a:tr h="460375">
                <a:tc>
                  <a:txBody>
                    <a:bodyPr/>
                    <a:lstStyle/>
                    <a:p>
                      <a:pPr algn="ctr">
                        <a:buClrTx/>
                        <a:buSzTx/>
                        <a:buFontTx/>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departmentId</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string</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否</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部门id</a:t>
                      </a:r>
                    </a:p>
                  </a:txBody>
                  <a:tcPr anchor="ctr"/>
                </a:tc>
                <a:extLst>
                  <a:ext uri="{0D108BD9-81ED-4DB2-BD59-A6C34878D82A}">
                    <a16:rowId xmlns:a16="http://schemas.microsoft.com/office/drawing/2014/main" val="10007"/>
                  </a:ext>
                </a:extLst>
              </a:tr>
              <a:tr h="469900">
                <a:tc>
                  <a:txBody>
                    <a:bodyPr/>
                    <a:lstStyle/>
                    <a:p>
                      <a:pPr algn="ctr">
                        <a:buClrTx/>
                        <a:buSzTx/>
                        <a:buFontTx/>
                        <a:buNone/>
                      </a:pPr>
                      <a:r>
                        <a:rPr kumimoji="0" lang="zh-CN" altLang="en-US"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correctionTime</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string</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否</a:t>
                      </a:r>
                    </a:p>
                  </a:txBody>
                  <a:tcPr anchor="ctr"/>
                </a:tc>
                <a:tc>
                  <a:txBody>
                    <a:bodyPr/>
                    <a:lstStyle/>
                    <a:p>
                      <a:pPr algn="ctr">
                        <a:buNone/>
                      </a:pPr>
                      <a:r>
                        <a:rPr kumimoji="0" lang="en-US" altLang="zh-CN" sz="180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rPr>
                        <a:t>转正时间</a:t>
                      </a:r>
                    </a:p>
                  </a:txBody>
                  <a:tcPr anchor="ctr"/>
                </a:tc>
                <a:extLst>
                  <a:ext uri="{0D108BD9-81ED-4DB2-BD59-A6C34878D82A}">
                    <a16:rowId xmlns:a16="http://schemas.microsoft.com/office/drawing/2014/main" val="10008"/>
                  </a:ext>
                </a:extLst>
              </a:tr>
            </a:tbl>
          </a:graphicData>
        </a:graphic>
      </p:graphicFrame>
      <p:pic>
        <p:nvPicPr>
          <p:cNvPr id="2" name="图片 1">
            <a:extLst>
              <a:ext uri="{FF2B5EF4-FFF2-40B4-BE49-F238E27FC236}">
                <a16:creationId xmlns:a16="http://schemas.microsoft.com/office/drawing/2014/main" id="{0CFAFD16-025E-D826-7005-2C605DEEB696}"/>
              </a:ext>
            </a:extLst>
          </p:cNvPr>
          <p:cNvPicPr>
            <a:picLocks noChangeAspect="1"/>
          </p:cNvPicPr>
          <p:nvPr>
            <p:custDataLst>
              <p:tags r:id="rId3"/>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983206" y="797006"/>
            <a:ext cx="10351135" cy="2661920"/>
          </a:xfrm>
          <a:prstGeom prst="rect">
            <a:avLst/>
          </a:prstGeom>
          <a:noFill/>
          <a:ln>
            <a:noFill/>
          </a:ln>
        </p:spPr>
        <p:txBody>
          <a:bodyPr wrap="square" rtlCol="0">
            <a:noAutofit/>
          </a:bodyPr>
          <a:lstStyle/>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3</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返回数据</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当添加员工接口请求成功或失败时，返回数据中的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操作状态码</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及其描述分别如下所示。</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10000</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：操作成功！。</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a:solidFill>
                  <a:srgbClr val="0070C0"/>
                </a:solidFill>
                <a:latin typeface="微软雅黑" panose="020B0503020204020204" pitchFamily="34" charset="-122"/>
                <a:ea typeface="微软雅黑" panose="020B0503020204020204" pitchFamily="34" charset="-122"/>
                <a:sym typeface="+mn-lt"/>
              </a:rPr>
              <a:t>99999</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：抱歉，系统繁忙，请稍后重试！。</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假设添加员工接口请求成功时，则</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返回数据</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如下所</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示。</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4"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4.5.2	项目接口文档</a:t>
            </a:r>
          </a:p>
        </p:txBody>
      </p:sp>
      <p:grpSp>
        <p:nvGrpSpPr>
          <p:cNvPr id="7" name="组合 8"/>
          <p:cNvGrpSpPr/>
          <p:nvPr/>
        </p:nvGrpSpPr>
        <p:grpSpPr bwMode="auto">
          <a:xfrm>
            <a:off x="1212215" y="3357116"/>
            <a:ext cx="8429625" cy="3240678"/>
            <a:chOff x="1004345" y="2211303"/>
            <a:chExt cx="8281477" cy="3441627"/>
          </a:xfrm>
        </p:grpSpPr>
        <p:sp>
          <p:nvSpPr>
            <p:cNvPr id="8" name="矩形 7"/>
            <p:cNvSpPr/>
            <p:nvPr/>
          </p:nvSpPr>
          <p:spPr>
            <a:xfrm>
              <a:off x="1004345" y="2211303"/>
              <a:ext cx="8281477" cy="34416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schemeClr val="tx1"/>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sp>
          <p:nvSpPr>
            <p:cNvPr id="9" name="矩形 8"/>
            <p:cNvSpPr/>
            <p:nvPr/>
          </p:nvSpPr>
          <p:spPr>
            <a:xfrm>
              <a:off x="1416079" y="2236712"/>
              <a:ext cx="6276455" cy="3263289"/>
            </a:xfrm>
            <a:prstGeom prst="rect">
              <a:avLst/>
            </a:prstGeom>
          </p:spPr>
          <p:txBody>
            <a:bodyPr wrap="square">
              <a:noAutofit/>
            </a:bodyPr>
            <a:lstStyle/>
            <a:p>
              <a:pPr marL="0" marR="0" lvl="0" algn="l" defTabSz="457200" eaLnBrk="1" fontAlgn="auto" latinLnBrk="0" hangingPunct="1">
                <a:lnSpc>
                  <a:spcPct val="150000"/>
                </a:lnSpc>
                <a:spcBef>
                  <a:spcPts val="0"/>
                </a:spcBef>
                <a:spcAft>
                  <a:spcPts val="0"/>
                </a:spcAft>
                <a:buClrTx/>
                <a:buSzTx/>
                <a:buFontTx/>
                <a:buNone/>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a:p>
              <a:pPr marL="0" marR="0" lvl="0" algn="l" defTabSz="457200" eaLnBrk="1" fontAlgn="auto" latinLnBrk="0" hangingPunct="1">
                <a:lnSpc>
                  <a:spcPct val="150000"/>
                </a:lnSpc>
                <a:spcBef>
                  <a:spcPts val="0"/>
                </a:spcBef>
                <a:spcAft>
                  <a:spcPts val="0"/>
                </a:spcAft>
                <a:buClrTx/>
                <a:buSzTx/>
                <a:buFontTx/>
                <a:buNone/>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lt"/>
                </a:rPr>
                <a:t>    "success": true,</a:t>
              </a:r>
            </a:p>
            <a:p>
              <a:pPr marL="0" marR="0" lvl="0" algn="l" defTabSz="457200" eaLnBrk="1" fontAlgn="auto" latinLnBrk="0" hangingPunct="1">
                <a:lnSpc>
                  <a:spcPct val="150000"/>
                </a:lnSpc>
                <a:spcBef>
                  <a:spcPts val="0"/>
                </a:spcBef>
                <a:spcAft>
                  <a:spcPts val="0"/>
                </a:spcAft>
                <a:buClrTx/>
                <a:buSzTx/>
                <a:buFontTx/>
                <a:buNone/>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lt"/>
                </a:rPr>
                <a:t>    "code": 10000,</a:t>
              </a:r>
            </a:p>
            <a:p>
              <a:pPr marL="0" marR="0" lvl="0" algn="l" defTabSz="457200" eaLnBrk="1" fontAlgn="auto" latinLnBrk="0" hangingPunct="1">
                <a:lnSpc>
                  <a:spcPct val="150000"/>
                </a:lnSpc>
                <a:spcBef>
                  <a:spcPts val="0"/>
                </a:spcBef>
                <a:spcAft>
                  <a:spcPts val="0"/>
                </a:spcAft>
                <a:buClrTx/>
                <a:buSzTx/>
                <a:buFontTx/>
                <a:buNone/>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lt"/>
                </a:rPr>
                <a:t>    "message": "操作成功！",</a:t>
              </a:r>
            </a:p>
            <a:p>
              <a:pPr marL="0" marR="0" lvl="0" algn="l" defTabSz="457200" eaLnBrk="1" fontAlgn="auto" latinLnBrk="0" hangingPunct="1">
                <a:lnSpc>
                  <a:spcPct val="150000"/>
                </a:lnSpc>
                <a:spcBef>
                  <a:spcPts val="0"/>
                </a:spcBef>
                <a:spcAft>
                  <a:spcPts val="0"/>
                </a:spcAft>
                <a:buClrTx/>
                <a:buSzTx/>
                <a:buFontTx/>
                <a:buNone/>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lt"/>
                </a:rPr>
                <a:t>    "data"</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sym typeface="+mn-lt"/>
                </a:rPr>
                <a:t>: {</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mn-lt"/>
                </a:rPr>
                <a:t>null</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p:txBody>
        </p:sp>
      </p:grpSp>
      <p:pic>
        <p:nvPicPr>
          <p:cNvPr id="2" name="图片 1">
            <a:extLst>
              <a:ext uri="{FF2B5EF4-FFF2-40B4-BE49-F238E27FC236}">
                <a16:creationId xmlns:a16="http://schemas.microsoft.com/office/drawing/2014/main" id="{5811D742-684F-1CB6-463D-3963953AECE3}"/>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43635" y="909955"/>
            <a:ext cx="10351135" cy="5078313"/>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4.</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 </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员工管理模块—查询员工接口</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在员工管理模块中，</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查询员工的接口</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信息具体如下。</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（1）请求信息</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请求信息中的请</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求方法、请求地址、请求头</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，分别如下所示。</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请求方法：GET。</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请求地址：http</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en-US" altLang="zh-CN"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ihrm-java.itheima.net</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api/sys/user/target，其中target是请求地址中的必填参数，表示员工id。</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请求头：Authorization:token。</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（2）返回数据</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当查询员工接口请求成功或失败时，返回数据中的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操作状态码</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及其描述分别如下所示。</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10000</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：操作成功！。</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a:solidFill>
                  <a:srgbClr val="0070C0"/>
                </a:solidFill>
                <a:latin typeface="微软雅黑" panose="020B0503020204020204" pitchFamily="34" charset="-122"/>
                <a:ea typeface="微软雅黑" panose="020B0503020204020204" pitchFamily="34" charset="-122"/>
                <a:sym typeface="+mn-lt"/>
              </a:rPr>
              <a:t>99999</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：抱歉，系统繁忙，请稍后重试！。</a:t>
            </a:r>
          </a:p>
        </p:txBody>
      </p:sp>
      <p:sp>
        <p:nvSpPr>
          <p:cNvPr id="4"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4.5.2	项目接口文档</a:t>
            </a:r>
          </a:p>
        </p:txBody>
      </p:sp>
      <p:pic>
        <p:nvPicPr>
          <p:cNvPr id="2" name="图片 1">
            <a:extLst>
              <a:ext uri="{FF2B5EF4-FFF2-40B4-BE49-F238E27FC236}">
                <a16:creationId xmlns:a16="http://schemas.microsoft.com/office/drawing/2014/main" id="{65C6E5B4-93E0-A4F4-CC6C-D3C7301DF504}"/>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27125" y="909320"/>
            <a:ext cx="10351135" cy="504190"/>
          </a:xfrm>
          <a:prstGeom prst="rect">
            <a:avLst/>
          </a:prstGeom>
          <a:noFill/>
          <a:ln>
            <a:noFill/>
          </a:ln>
        </p:spPr>
        <p:txBody>
          <a:bodyPr wrap="square" rtlCol="0">
            <a:noAutofit/>
          </a:bodyPr>
          <a:lstStyle/>
          <a:p>
            <a:pPr marL="0" marR="0" lvl="0" algn="l" defTabSz="457200" eaLnBrk="1" fontAlgn="auto" latinLnBrk="0" hangingPunct="1">
              <a:lnSpc>
                <a:spcPct val="150000"/>
              </a:lnSpc>
              <a:spcBef>
                <a:spcPts val="0"/>
              </a:spcBef>
              <a:spcAft>
                <a:spcPts val="0"/>
              </a:spcAft>
              <a:buClrTx/>
              <a:buSzTx/>
              <a:buFontTx/>
              <a:buNone/>
              <a:defRPr/>
            </a:pPr>
            <a:r>
              <a:rPr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假设查询员工接口请求成功时，</a:t>
            </a:r>
            <a:r>
              <a:rPr sz="1800" dirty="0">
                <a:solidFill>
                  <a:srgbClr val="0070C0"/>
                </a:solidFill>
                <a:latin typeface="微软雅黑" panose="020B0503020204020204" pitchFamily="34" charset="-122"/>
                <a:ea typeface="微软雅黑" panose="020B0503020204020204" pitchFamily="34" charset="-122"/>
                <a:sym typeface="+mn-lt"/>
              </a:rPr>
              <a:t>返回的数据</a:t>
            </a:r>
            <a:r>
              <a:rPr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如下所示。</a:t>
            </a:r>
          </a:p>
        </p:txBody>
      </p:sp>
      <p:sp>
        <p:nvSpPr>
          <p:cNvPr id="4"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4.5.2	项目接口文档</a:t>
            </a:r>
          </a:p>
        </p:txBody>
      </p:sp>
      <p:sp>
        <p:nvSpPr>
          <p:cNvPr id="10" name="文本框 9"/>
          <p:cNvSpPr txBox="1"/>
          <p:nvPr/>
        </p:nvSpPr>
        <p:spPr>
          <a:xfrm>
            <a:off x="1991206" y="1413510"/>
            <a:ext cx="6973126" cy="5632311"/>
          </a:xfrm>
          <a:prstGeom prst="rect">
            <a:avLst/>
          </a:prstGeom>
          <a:solidFill>
            <a:srgbClr val="F2F2F2"/>
          </a:solidFill>
        </p:spPr>
        <p:txBody>
          <a:bodyPr wrap="square" rtlCol="0">
            <a:spAutoFit/>
          </a:bodyPr>
          <a:lstStyle/>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"success": true,</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"code": 10000,</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"message": "</a:t>
            </a:r>
            <a:r>
              <a:rPr lang="zh-CN" altLang="zh-CN" sz="1600">
                <a:solidFill>
                  <a:srgbClr val="595959"/>
                </a:solidFill>
                <a:latin typeface="微软雅黑" panose="020B0503020204020204" pitchFamily="34" charset="-122"/>
                <a:ea typeface="微软雅黑" panose="020B0503020204020204" pitchFamily="34" charset="-122"/>
                <a:cs typeface="+mn-ea"/>
              </a:rPr>
              <a:t>操作成功！</a:t>
            </a:r>
            <a:r>
              <a:rPr lang="en-US" altLang="zh-CN" sz="1600">
                <a:solidFill>
                  <a:srgbClr val="595959"/>
                </a:solidFill>
                <a:latin typeface="微软雅黑" panose="020B0503020204020204" pitchFamily="34" charset="-122"/>
                <a:ea typeface="微软雅黑" panose="020B0503020204020204" pitchFamily="34" charset="-122"/>
                <a:cs typeface="+mn-ea"/>
              </a:rPr>
              <a:t>",</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"data":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"total": 17,</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"rows":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"id": "1066370498633486336",</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"mobile": "12000000693",</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a:t>
            </a: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    }</a:t>
            </a:r>
            <a:endParaRPr lang="zh-CN" altLang="zh-CN" sz="160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1600">
                <a:solidFill>
                  <a:srgbClr val="595959"/>
                </a:solidFill>
                <a:latin typeface="微软雅黑" panose="020B0503020204020204" pitchFamily="34" charset="-122"/>
                <a:ea typeface="微软雅黑" panose="020B0503020204020204" pitchFamily="34" charset="-122"/>
                <a:cs typeface="+mn-ea"/>
              </a:rPr>
              <a:t>}</a:t>
            </a:r>
            <a:endParaRPr lang="zh-CN" altLang="zh-CN" sz="160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a:extLst>
              <a:ext uri="{FF2B5EF4-FFF2-40B4-BE49-F238E27FC236}">
                <a16:creationId xmlns:a16="http://schemas.microsoft.com/office/drawing/2014/main" id="{25DB0F4E-1E5D-D08B-B94D-BF81110C2E86}"/>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pic>
        <p:nvPicPr>
          <p:cNvPr id="3" name="图片 2">
            <a:extLst>
              <a:ext uri="{FF2B5EF4-FFF2-40B4-BE49-F238E27FC236}">
                <a16:creationId xmlns:a16="http://schemas.microsoft.com/office/drawing/2014/main" id="{EBEC2537-9BE4-175C-3C04-01E4047C659D}"/>
              </a:ext>
            </a:extLst>
          </p:cNvPr>
          <p:cNvPicPr>
            <a:picLocks noChangeAspect="1"/>
          </p:cNvPicPr>
          <p:nvPr>
            <p:custDataLst>
              <p:tags r:id="rId3"/>
            </p:custDataLst>
          </p:nvPr>
        </p:nvPicPr>
        <p:blipFill>
          <a:blip r:embed="rId5"/>
          <a:stretch>
            <a:fillRect/>
          </a:stretch>
        </p:blipFill>
        <p:spPr>
          <a:xfrm>
            <a:off x="9055606" y="15240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2997835"/>
            <a:ext cx="6170295" cy="150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掌握iHRM人力资源管理系统中的接口测试用例的设计方式，能够设计</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登录模块与员工管理模块的接口测试用例</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4.5.3	设计接口测试用例</a:t>
            </a:r>
          </a:p>
        </p:txBody>
      </p:sp>
      <p:pic>
        <p:nvPicPr>
          <p:cNvPr id="2" name="图片 1">
            <a:extLst>
              <a:ext uri="{FF2B5EF4-FFF2-40B4-BE49-F238E27FC236}">
                <a16:creationId xmlns:a16="http://schemas.microsoft.com/office/drawing/2014/main" id="{117920BB-2B5B-B27D-9229-C705296BB044}"/>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43635" y="838200"/>
            <a:ext cx="10351135"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下面根据接口文档</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设计接口测试用例</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4.5.3	设计接口测试用例</a:t>
            </a:r>
          </a:p>
        </p:txBody>
      </p:sp>
      <p:sp>
        <p:nvSpPr>
          <p:cNvPr id="8" name="原创设计师QQ598969553          _3"/>
          <p:cNvSpPr/>
          <p:nvPr/>
        </p:nvSpPr>
        <p:spPr>
          <a:xfrm>
            <a:off x="1002665" y="2020570"/>
            <a:ext cx="4590415" cy="3807600"/>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原创设计师QQ598969553          _4"/>
          <p:cNvSpPr/>
          <p:nvPr/>
        </p:nvSpPr>
        <p:spPr>
          <a:xfrm>
            <a:off x="1335724" y="2411850"/>
            <a:ext cx="3967481" cy="3046988"/>
          </a:xfrm>
          <a:prstGeom prst="rect">
            <a:avLst/>
          </a:prstGeom>
        </p:spPr>
        <p:txBody>
          <a:bodyPr wrap="square">
            <a:spAutoFit/>
          </a:bodyPr>
          <a:lstStyle/>
          <a:p>
            <a:pPr algn="l">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根据项目接口文档，分别设计</a:t>
            </a:r>
            <a:r>
              <a:rPr lang="zh-CN" altLang="en-US" sz="1600" dirty="0">
                <a:solidFill>
                  <a:srgbClr val="0070C0"/>
                </a:solidFill>
                <a:latin typeface="微软雅黑" panose="020B0503020204020204" pitchFamily="34" charset="-122"/>
                <a:ea typeface="微软雅黑" panose="020B0503020204020204" pitchFamily="34" charset="-122"/>
                <a:cs typeface="+mn-ea"/>
                <a:sym typeface="+mn-lt"/>
              </a:rPr>
              <a:t>登录成功和登录失败的接口测试用例</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，需要说明的是，在设计登录失败的测试用例时，需要从多角度考虑登录失败的场景，如用户名或密码</a:t>
            </a: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为空、</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用户名或密码不在长度范围内、用户未注册、用户名或密码错误、请求参数错误、请求参数多余、请求参数缺少、没有填写请求参数等。</a:t>
            </a:r>
          </a:p>
        </p:txBody>
      </p:sp>
      <p:sp>
        <p:nvSpPr>
          <p:cNvPr id="10" name="原创设计师QQ598969553          _5"/>
          <p:cNvSpPr/>
          <p:nvPr/>
        </p:nvSpPr>
        <p:spPr>
          <a:xfrm>
            <a:off x="6091555" y="1976754"/>
            <a:ext cx="4590415" cy="3851415"/>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原创设计师QQ598969553          _6"/>
          <p:cNvSpPr/>
          <p:nvPr/>
        </p:nvSpPr>
        <p:spPr>
          <a:xfrm>
            <a:off x="1657956" y="1786583"/>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12" name="原创设计师QQ598969553          _7"/>
          <p:cNvSpPr txBox="1"/>
          <p:nvPr/>
        </p:nvSpPr>
        <p:spPr>
          <a:xfrm>
            <a:off x="1889202" y="1836381"/>
            <a:ext cx="2797972" cy="337185"/>
          </a:xfrm>
          <a:prstGeom prst="rect">
            <a:avLst/>
          </a:prstGeom>
          <a:noFill/>
        </p:spPr>
        <p:txBody>
          <a:bodyPr wrap="square" rtlCol="0">
            <a:spAutoFit/>
          </a:bodyPr>
          <a:lstStyle/>
          <a:p>
            <a:pPr lvl="0" algn="ctr" defTabSz="1216660">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登录模块的接口测试用例</a:t>
            </a:r>
          </a:p>
        </p:txBody>
      </p:sp>
      <p:sp>
        <p:nvSpPr>
          <p:cNvPr id="13" name="原创设计师QQ598969553          _8"/>
          <p:cNvSpPr/>
          <p:nvPr/>
        </p:nvSpPr>
        <p:spPr>
          <a:xfrm>
            <a:off x="6746846" y="1784118"/>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14" name="原创设计师QQ598969553          _9"/>
          <p:cNvSpPr txBox="1"/>
          <p:nvPr/>
        </p:nvSpPr>
        <p:spPr>
          <a:xfrm>
            <a:off x="6918960" y="1836420"/>
            <a:ext cx="2934970" cy="337185"/>
          </a:xfrm>
          <a:prstGeom prst="rect">
            <a:avLst/>
          </a:prstGeom>
          <a:noFill/>
        </p:spPr>
        <p:txBody>
          <a:bodyPr wrap="square" rtlCol="0">
            <a:spAutoFit/>
          </a:bodyPr>
          <a:lstStyle/>
          <a:p>
            <a:pPr lvl="0" algn="ctr" defTabSz="1216660">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员工管理模块的接口测试用例</a:t>
            </a:r>
          </a:p>
        </p:txBody>
      </p:sp>
      <p:sp>
        <p:nvSpPr>
          <p:cNvPr id="15" name="原创设计师QQ598969553          _10"/>
          <p:cNvSpPr/>
          <p:nvPr/>
        </p:nvSpPr>
        <p:spPr>
          <a:xfrm>
            <a:off x="6424930" y="2374265"/>
            <a:ext cx="3923665" cy="1877695"/>
          </a:xfrm>
          <a:prstGeom prst="rect">
            <a:avLst/>
          </a:prstGeom>
        </p:spPr>
        <p:txBody>
          <a:bodyPr wrap="square">
            <a:noAutofit/>
          </a:bodyPr>
          <a:lstStyle/>
          <a:p>
            <a:pPr lvl="0" algn="l">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 </a:t>
            </a:r>
            <a:r>
              <a:rPr lang="zh-CN" altLang="en-US" sz="1600" dirty="0">
                <a:solidFill>
                  <a:srgbClr val="0070C0"/>
                </a:solidFill>
                <a:latin typeface="微软雅黑" panose="020B0503020204020204" pitchFamily="34" charset="-122"/>
                <a:ea typeface="微软雅黑" panose="020B0503020204020204" pitchFamily="34" charset="-122"/>
                <a:cs typeface="+mn-ea"/>
                <a:sym typeface="+mn-lt"/>
              </a:rPr>
              <a:t>员工管理列表</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的接口测试用例</a:t>
            </a:r>
          </a:p>
          <a:p>
            <a:pPr lvl="0" algn="l">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2. </a:t>
            </a:r>
            <a:r>
              <a:rPr lang="zh-CN" altLang="en-US" sz="1600" dirty="0">
                <a:solidFill>
                  <a:srgbClr val="0070C0"/>
                </a:solidFill>
                <a:latin typeface="微软雅黑" panose="020B0503020204020204" pitchFamily="34" charset="-122"/>
                <a:ea typeface="微软雅黑" panose="020B0503020204020204" pitchFamily="34" charset="-122"/>
                <a:cs typeface="+mn-ea"/>
                <a:sym typeface="+mn-lt"/>
              </a:rPr>
              <a:t>添加员工</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的接口测试用例</a:t>
            </a:r>
          </a:p>
          <a:p>
            <a:pPr lvl="0" algn="l">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3.</a:t>
            </a:r>
            <a:r>
              <a:rPr lang="en-US" altLang="zh-CN" sz="1600" dirty="0">
                <a:solidFill>
                  <a:srgbClr val="0070C0"/>
                </a:solidFill>
                <a:latin typeface="微软雅黑" panose="020B0503020204020204" pitchFamily="34" charset="-122"/>
                <a:ea typeface="微软雅黑" panose="020B0503020204020204" pitchFamily="34" charset="-122"/>
                <a:cs typeface="+mn-ea"/>
                <a:sym typeface="+mn-lt"/>
              </a:rPr>
              <a:t> </a:t>
            </a:r>
            <a:r>
              <a:rPr lang="zh-CN" altLang="en-US" sz="1600" dirty="0">
                <a:solidFill>
                  <a:srgbClr val="0070C0"/>
                </a:solidFill>
                <a:latin typeface="微软雅黑" panose="020B0503020204020204" pitchFamily="34" charset="-122"/>
                <a:ea typeface="微软雅黑" panose="020B0503020204020204" pitchFamily="34" charset="-122"/>
                <a:cs typeface="+mn-ea"/>
                <a:sym typeface="+mn-lt"/>
              </a:rPr>
              <a:t>查询员工</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的</a:t>
            </a: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接口测试用例</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CF2B1B5E-02DE-9F1D-6C0B-63978795B035}"/>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3141980"/>
            <a:ext cx="6138545"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掌握登录接口测试用例的执行方式，能够执行</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登录模块的接口测试用例</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pic>
        <p:nvPicPr>
          <p:cNvPr id="2" name="图片 1">
            <a:extLst>
              <a:ext uri="{FF2B5EF4-FFF2-40B4-BE49-F238E27FC236}">
                <a16:creationId xmlns:a16="http://schemas.microsoft.com/office/drawing/2014/main" id="{AB77C598-4175-10FA-398C-57CFE26A75B4}"/>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43635" y="838200"/>
            <a:ext cx="10351135"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下面根据设计的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登录模块的接口测试用例</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在Postman中进行测试，具体实现过程如下。</a:t>
            </a:r>
          </a:p>
        </p:txBody>
      </p:sp>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41049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546229"/>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5" name="1"/>
          <p:cNvSpPr txBox="1"/>
          <p:nvPr>
            <p:custDataLst>
              <p:tags r:id="rId2"/>
            </p:custDataLst>
          </p:nvPr>
        </p:nvSpPr>
        <p:spPr>
          <a:xfrm>
            <a:off x="2882690" y="1317564"/>
            <a:ext cx="7937288" cy="923330"/>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创建集合</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登录模块和员工管理模块</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，集合结构如下图所示。</a:t>
            </a:r>
          </a:p>
        </p:txBody>
      </p:sp>
      <p:pic>
        <p:nvPicPr>
          <p:cNvPr id="7" name="图片 6" descr="54"/>
          <p:cNvPicPr>
            <a:picLocks noChangeAspect="1"/>
          </p:cNvPicPr>
          <p:nvPr/>
        </p:nvPicPr>
        <p:blipFill>
          <a:blip r:embed="rId5"/>
          <a:stretch>
            <a:fillRect/>
          </a:stretch>
        </p:blipFill>
        <p:spPr>
          <a:xfrm>
            <a:off x="3070860" y="2421890"/>
            <a:ext cx="5720715" cy="4074160"/>
          </a:xfrm>
          <a:prstGeom prst="rect">
            <a:avLst/>
          </a:prstGeom>
          <a:ln>
            <a:solidFill>
              <a:schemeClr val="bg1">
                <a:lumMod val="65000"/>
              </a:schemeClr>
            </a:solidFill>
          </a:ln>
        </p:spPr>
      </p:pic>
      <p:pic>
        <p:nvPicPr>
          <p:cNvPr id="8" name="图片 7">
            <a:extLst>
              <a:ext uri="{FF2B5EF4-FFF2-40B4-BE49-F238E27FC236}">
                <a16:creationId xmlns:a16="http://schemas.microsoft.com/office/drawing/2014/main" id="{4A08176D-037C-97D1-0FAD-A07D295BF225}"/>
              </a:ext>
            </a:extLst>
          </p:cNvPr>
          <p:cNvPicPr>
            <a:picLocks noChangeAspect="1"/>
          </p:cNvPicPr>
          <p:nvPr>
            <p:custDataLst>
              <p:tags r:id="rId3"/>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415206" y="1341794"/>
            <a:ext cx="9576000" cy="303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a:solidFill>
                  <a:srgbClr val="595959"/>
                </a:solidFill>
                <a:latin typeface="微软雅黑" panose="020B0503020204020204" pitchFamily="34" charset="-122"/>
                <a:ea typeface="微软雅黑" panose="020B0503020204020204" pitchFamily="34" charset="-122"/>
              </a:rPr>
              <a:t>需要</a:t>
            </a:r>
            <a:r>
              <a:rPr lang="zh-CN" altLang="en-US" sz="1800" dirty="0">
                <a:solidFill>
                  <a:srgbClr val="595959"/>
                </a:solidFill>
                <a:latin typeface="微软雅黑" panose="020B0503020204020204" pitchFamily="34" charset="-122"/>
                <a:ea typeface="微软雅黑" panose="020B0503020204020204" pitchFamily="34" charset="-122"/>
              </a:rPr>
              <a:t>特别说明的是，</a:t>
            </a:r>
            <a:r>
              <a:rPr lang="zh-CN" altLang="en-US" sz="1800" dirty="0">
                <a:solidFill>
                  <a:srgbClr val="0070C0"/>
                </a:solidFill>
                <a:latin typeface="微软雅黑" panose="020B0503020204020204" pitchFamily="34" charset="-122"/>
                <a:ea typeface="微软雅黑" panose="020B0503020204020204" pitchFamily="34" charset="-122"/>
              </a:rPr>
              <a:t>接口文档</a:t>
            </a:r>
            <a:r>
              <a:rPr lang="zh-CN" altLang="en-US" sz="1800" dirty="0">
                <a:solidFill>
                  <a:srgbClr val="595959"/>
                </a:solidFill>
                <a:latin typeface="微软雅黑" panose="020B0503020204020204" pitchFamily="34" charset="-122"/>
                <a:ea typeface="微软雅黑" panose="020B0503020204020204" pitchFamily="34" charset="-122"/>
              </a:rPr>
              <a:t>也称为</a:t>
            </a:r>
            <a:r>
              <a:rPr lang="zh-CN" altLang="en-US" sz="1800" dirty="0">
                <a:solidFill>
                  <a:srgbClr val="0070C0"/>
                </a:solidFill>
                <a:latin typeface="微软雅黑" panose="020B0503020204020204" pitchFamily="34" charset="-122"/>
                <a:ea typeface="微软雅黑" panose="020B0503020204020204" pitchFamily="34" charset="-122"/>
              </a:rPr>
              <a:t>API文档</a:t>
            </a:r>
            <a:r>
              <a:rPr lang="zh-CN" altLang="en-US" sz="1800" dirty="0">
                <a:solidFill>
                  <a:srgbClr val="595959"/>
                </a:solidFill>
                <a:latin typeface="微软雅黑" panose="020B0503020204020204" pitchFamily="34" charset="-122"/>
                <a:ea typeface="微软雅黑" panose="020B0503020204020204" pitchFamily="34" charset="-122"/>
              </a:rPr>
              <a:t>，主要由</a:t>
            </a:r>
            <a:r>
              <a:rPr lang="zh-CN" altLang="en-US" sz="1800" dirty="0">
                <a:solidFill>
                  <a:srgbClr val="0070C0"/>
                </a:solidFill>
                <a:latin typeface="微软雅黑" panose="020B0503020204020204" pitchFamily="34" charset="-122"/>
                <a:ea typeface="微软雅黑" panose="020B0503020204020204" pitchFamily="34" charset="-122"/>
              </a:rPr>
              <a:t>开发人员编写</a:t>
            </a:r>
            <a:r>
              <a:rPr lang="zh-CN" altLang="en-US" sz="1800" dirty="0">
                <a:solidFill>
                  <a:srgbClr val="595959"/>
                </a:solidFill>
                <a:latin typeface="微软雅黑" panose="020B0503020204020204" pitchFamily="34" charset="-122"/>
                <a:ea typeface="微软雅黑" panose="020B0503020204020204" pitchFamily="34" charset="-122"/>
              </a:rPr>
              <a:t>，用来</a:t>
            </a:r>
            <a:r>
              <a:rPr lang="zh-CN" altLang="en-US" sz="1800" dirty="0">
                <a:solidFill>
                  <a:srgbClr val="0070C0"/>
                </a:solidFill>
                <a:latin typeface="微软雅黑" panose="020B0503020204020204" pitchFamily="34" charset="-122"/>
                <a:ea typeface="微软雅黑" panose="020B0503020204020204" pitchFamily="34" charset="-122"/>
              </a:rPr>
              <a:t>描述接口信息</a:t>
            </a:r>
            <a:r>
              <a:rPr lang="zh-CN" altLang="en-US" sz="1800" dirty="0">
                <a:solidFill>
                  <a:srgbClr val="595959"/>
                </a:solidFill>
                <a:latin typeface="微软雅黑" panose="020B0503020204020204" pitchFamily="34" charset="-122"/>
                <a:ea typeface="微软雅黑" panose="020B0503020204020204" pitchFamily="34" charset="-122"/>
              </a:rPr>
              <a:t>。在没有接口文档的情况下，测试人员也可以通过抓包工具或者</a:t>
            </a:r>
            <a:r>
              <a:rPr lang="zh-CN" altLang="en-US" sz="1800">
                <a:solidFill>
                  <a:srgbClr val="595959"/>
                </a:solidFill>
                <a:latin typeface="微软雅黑" panose="020B0503020204020204" pitchFamily="34" charset="-122"/>
                <a:ea typeface="微软雅黑" panose="020B0503020204020204" pitchFamily="34" charset="-122"/>
              </a:rPr>
              <a:t>打开浏览器的开发</a:t>
            </a:r>
            <a:r>
              <a:rPr lang="zh-CN" altLang="en-US" sz="1800" dirty="0">
                <a:solidFill>
                  <a:srgbClr val="595959"/>
                </a:solidFill>
                <a:latin typeface="微软雅黑" panose="020B0503020204020204" pitchFamily="34" charset="-122"/>
                <a:ea typeface="微软雅黑" panose="020B0503020204020204" pitchFamily="34" charset="-122"/>
              </a:rPr>
              <a:t>者工具获取接口的相关</a:t>
            </a:r>
            <a:r>
              <a:rPr lang="zh-CN" altLang="en-US" sz="1800">
                <a:solidFill>
                  <a:srgbClr val="595959"/>
                </a:solidFill>
                <a:latin typeface="微软雅黑" panose="020B0503020204020204" pitchFamily="34" charset="-122"/>
                <a:ea typeface="微软雅黑" panose="020B0503020204020204" pitchFamily="34" charset="-122"/>
              </a:rPr>
              <a:t>信息。</a:t>
            </a: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a:solidFill>
                  <a:srgbClr val="595959"/>
                </a:solidFill>
                <a:latin typeface="微软雅黑" panose="020B0503020204020204" pitchFamily="34" charset="-122"/>
                <a:ea typeface="微软雅黑" panose="020B0503020204020204" pitchFamily="34" charset="-122"/>
              </a:rPr>
              <a:t>测试</a:t>
            </a:r>
            <a:r>
              <a:rPr lang="zh-CN" altLang="en-US" sz="1800" dirty="0">
                <a:solidFill>
                  <a:srgbClr val="595959"/>
                </a:solidFill>
                <a:latin typeface="微软雅黑" panose="020B0503020204020204" pitchFamily="34" charset="-122"/>
                <a:ea typeface="微软雅黑" panose="020B0503020204020204" pitchFamily="34" charset="-122"/>
              </a:rPr>
              <a:t>人员需要根据接口文档的描述设计接口测试用例。通常，</a:t>
            </a:r>
            <a:r>
              <a:rPr lang="zh-CN" altLang="en-US" sz="1800" dirty="0">
                <a:solidFill>
                  <a:srgbClr val="0070C0"/>
                </a:solidFill>
                <a:latin typeface="微软雅黑" panose="020B0503020204020204" pitchFamily="34" charset="-122"/>
                <a:ea typeface="微软雅黑" panose="020B0503020204020204" pitchFamily="34" charset="-122"/>
              </a:rPr>
              <a:t>接口测试用例</a:t>
            </a:r>
            <a:r>
              <a:rPr lang="zh-CN" altLang="en-US" sz="1800" dirty="0">
                <a:solidFill>
                  <a:srgbClr val="595959"/>
                </a:solidFill>
                <a:latin typeface="微软雅黑" panose="020B0503020204020204" pitchFamily="34" charset="-122"/>
                <a:ea typeface="微软雅黑" panose="020B0503020204020204" pitchFamily="34" charset="-122"/>
              </a:rPr>
              <a:t>包括</a:t>
            </a:r>
            <a:r>
              <a:rPr lang="zh-CN" altLang="en-US" sz="1800" dirty="0">
                <a:solidFill>
                  <a:srgbClr val="0070C0"/>
                </a:solidFill>
                <a:latin typeface="微软雅黑" panose="020B0503020204020204" pitchFamily="34" charset="-122"/>
                <a:ea typeface="微软雅黑" panose="020B0503020204020204" pitchFamily="34" charset="-122"/>
              </a:rPr>
              <a:t>用例ID</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用例名称</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接口名称</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前置条件</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请求地址(URL)</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请求方法</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请求头</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请求参数</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预期结果和实际结果</a:t>
            </a:r>
            <a:r>
              <a:rPr lang="zh-CN" altLang="en-US" sz="1800" dirty="0">
                <a:solidFill>
                  <a:srgbClr val="595959"/>
                </a:solidFill>
                <a:latin typeface="微软雅黑" panose="020B0503020204020204" pitchFamily="34" charset="-122"/>
                <a:ea typeface="微软雅黑" panose="020B0503020204020204" pitchFamily="34" charset="-122"/>
              </a:rPr>
              <a:t>等。</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p>
        </p:txBody>
      </p:sp>
      <p:pic>
        <p:nvPicPr>
          <p:cNvPr id="3" name="图片 2">
            <a:extLst>
              <a:ext uri="{FF2B5EF4-FFF2-40B4-BE49-F238E27FC236}">
                <a16:creationId xmlns:a16="http://schemas.microsoft.com/office/drawing/2014/main" id="{AE19EC42-89D7-C8D3-B808-A378FE3BCC60}"/>
              </a:ext>
            </a:extLst>
          </p:cNvPr>
          <p:cNvPicPr>
            <a:picLocks noChangeAspect="1"/>
          </p:cNvPicPr>
          <p:nvPr>
            <p:custDataLst>
              <p:tags r:id="rId1"/>
            </p:custDataLst>
          </p:nvPr>
        </p:nvPicPr>
        <p:blipFill>
          <a:blip r:embed="rId4"/>
          <a:stretch>
            <a:fillRect/>
          </a:stretch>
        </p:blipFill>
        <p:spPr>
          <a:xfrm>
            <a:off x="8903206" y="109856"/>
            <a:ext cx="2864766" cy="947581"/>
          </a:xfrm>
          <a:prstGeom prst="rect">
            <a:avLst/>
          </a:prstGeom>
        </p:spPr>
      </p:pic>
    </p:spTree>
    <p:extLst>
      <p:ext uri="{BB962C8B-B14F-4D97-AF65-F5344CB8AC3E}">
        <p14:creationId xmlns:p14="http://schemas.microsoft.com/office/powerpoint/2010/main" val="3937396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5" name="1"/>
          <p:cNvSpPr txBox="1"/>
          <p:nvPr>
            <p:custDataLst>
              <p:tags r:id="rId1"/>
            </p:custDataLst>
          </p:nvPr>
        </p:nvSpPr>
        <p:spPr>
          <a:xfrm>
            <a:off x="2882690" y="1030544"/>
            <a:ext cx="7937288" cy="923330"/>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设置环境变量</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设置环境变量iHRM_Environment的界面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248" y="2232619"/>
            <a:ext cx="7440957" cy="4129207"/>
          </a:xfrm>
          <a:prstGeom prst="rect">
            <a:avLst/>
          </a:prstGeom>
        </p:spPr>
      </p:pic>
      <p:pic>
        <p:nvPicPr>
          <p:cNvPr id="7" name="图片 6">
            <a:extLst>
              <a:ext uri="{FF2B5EF4-FFF2-40B4-BE49-F238E27FC236}">
                <a16:creationId xmlns:a16="http://schemas.microsoft.com/office/drawing/2014/main" id="{59CFD613-F892-D613-6EFE-2676DBC2E855}"/>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5"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执行登录成功的接口测试用例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800" dirty="0">
                <a:solidFill>
                  <a:srgbClr val="0070C0"/>
                </a:solidFill>
                <a:latin typeface="微软雅黑" panose="020B0503020204020204" pitchFamily="34" charset="-122"/>
                <a:ea typeface="微软雅黑" panose="020B0503020204020204" pitchFamily="34" charset="-122"/>
              </a:rPr>
              <a:t>添加登录成功的请求</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登录成功的请求界面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6" name="图片 5" descr="56"/>
          <p:cNvPicPr>
            <a:picLocks noChangeAspect="1"/>
          </p:cNvPicPr>
          <p:nvPr>
            <p:custDataLst>
              <p:tags r:id="rId2"/>
            </p:custDataLst>
          </p:nvPr>
        </p:nvPicPr>
        <p:blipFill>
          <a:blip r:embed="rId5"/>
          <a:stretch>
            <a:fillRect/>
          </a:stretch>
        </p:blipFill>
        <p:spPr>
          <a:xfrm>
            <a:off x="2854960" y="2414270"/>
            <a:ext cx="7837805" cy="4331970"/>
          </a:xfrm>
          <a:prstGeom prst="rect">
            <a:avLst/>
          </a:prstGeom>
          <a:ln>
            <a:solidFill>
              <a:schemeClr val="bg1">
                <a:lumMod val="65000"/>
              </a:schemeClr>
            </a:solidFill>
          </a:ln>
        </p:spPr>
      </p:pic>
      <p:pic>
        <p:nvPicPr>
          <p:cNvPr id="7" name="图片 6">
            <a:extLst>
              <a:ext uri="{FF2B5EF4-FFF2-40B4-BE49-F238E27FC236}">
                <a16:creationId xmlns:a16="http://schemas.microsoft.com/office/drawing/2014/main" id="{E7A87EA0-E023-C133-62B9-EA2A7711761C}"/>
              </a:ext>
            </a:extLst>
          </p:cNvPr>
          <p:cNvPicPr>
            <a:picLocks noChangeAspect="1"/>
          </p:cNvPicPr>
          <p:nvPr>
            <p:custDataLst>
              <p:tags r:id="rId3"/>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5" name="1"/>
          <p:cNvSpPr txBox="1"/>
          <p:nvPr>
            <p:custDataLst>
              <p:tags r:id="rId1"/>
            </p:custDataLst>
          </p:nvPr>
        </p:nvSpPr>
        <p:spPr>
          <a:xfrm>
            <a:off x="2882690" y="1030544"/>
            <a:ext cx="7937288" cy="1799590"/>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执行登录成功的接口测试用例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800" dirty="0">
                <a:solidFill>
                  <a:srgbClr val="0070C0"/>
                </a:solidFill>
                <a:latin typeface="微软雅黑" panose="020B0503020204020204" pitchFamily="34" charset="-122"/>
                <a:ea typeface="微软雅黑" panose="020B0503020204020204" pitchFamily="34" charset="-122"/>
              </a:rPr>
              <a:t>设置请求体参数</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单击</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登录成功的请求界面中的Body，并</a:t>
            </a:r>
            <a:r>
              <a:rPr lang="zh-CN" altLang="en-US" sz="1800" dirty="0">
                <a:solidFill>
                  <a:srgbClr val="0070C0"/>
                </a:solidFill>
                <a:latin typeface="微软雅黑" panose="020B0503020204020204" pitchFamily="34" charset="-122"/>
                <a:ea typeface="微软雅黑" panose="020B0503020204020204" pitchFamily="34" charset="-122"/>
              </a:rPr>
              <a:t>在Body的下方区域选择“raw”选项</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en-US" sz="1800" dirty="0">
                <a:solidFill>
                  <a:srgbClr val="0070C0"/>
                </a:solidFill>
                <a:latin typeface="微软雅黑" panose="020B0503020204020204" pitchFamily="34" charset="-122"/>
                <a:ea typeface="微软雅黑" panose="020B0503020204020204" pitchFamily="34" charset="-122"/>
              </a:rPr>
              <a:t>请求体参数为JSON格式</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7" name="图片 6" descr="57"/>
          <p:cNvPicPr>
            <a:picLocks noChangeAspect="1"/>
          </p:cNvPicPr>
          <p:nvPr/>
        </p:nvPicPr>
        <p:blipFill>
          <a:blip r:embed="rId4"/>
          <a:stretch>
            <a:fillRect/>
          </a:stretch>
        </p:blipFill>
        <p:spPr>
          <a:xfrm>
            <a:off x="2423160" y="2997835"/>
            <a:ext cx="8350250" cy="3542665"/>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3F401531-25A9-9A4A-A26D-06CAC7AAC08E}"/>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5" name="1"/>
          <p:cNvSpPr txBox="1"/>
          <p:nvPr>
            <p:custDataLst>
              <p:tags r:id="rId1"/>
            </p:custDataLst>
          </p:nvPr>
        </p:nvSpPr>
        <p:spPr>
          <a:xfrm>
            <a:off x="2882690" y="1030544"/>
            <a:ext cx="7937288" cy="1799590"/>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执行登录成功的接口测试用例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800" dirty="0">
                <a:solidFill>
                  <a:srgbClr val="0070C0"/>
                </a:solidFill>
                <a:latin typeface="微软雅黑" panose="020B0503020204020204" pitchFamily="34" charset="-122"/>
                <a:ea typeface="微软雅黑" panose="020B0503020204020204" pitchFamily="34" charset="-122"/>
              </a:rPr>
              <a:t>设置请求体参数</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当选择“raw”选项后，就可以在下方区域按照登录成功的接口测试用例设置请求体参数，</a:t>
            </a:r>
            <a:r>
              <a:rPr lang="zh-CN" altLang="en-US" sz="1800" dirty="0">
                <a:solidFill>
                  <a:srgbClr val="0070C0"/>
                </a:solidFill>
                <a:latin typeface="微软雅黑" panose="020B0503020204020204" pitchFamily="34" charset="-122"/>
                <a:ea typeface="微软雅黑" panose="020B0503020204020204" pitchFamily="34" charset="-122"/>
              </a:rPr>
              <a:t>登录成功的请求体参数</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1177" y="2830134"/>
            <a:ext cx="8409524" cy="3771429"/>
          </a:xfrm>
          <a:prstGeom prst="rect">
            <a:avLst/>
          </a:prstGeom>
        </p:spPr>
      </p:pic>
      <p:pic>
        <p:nvPicPr>
          <p:cNvPr id="6" name="图片 5">
            <a:extLst>
              <a:ext uri="{FF2B5EF4-FFF2-40B4-BE49-F238E27FC236}">
                <a16:creationId xmlns:a16="http://schemas.microsoft.com/office/drawing/2014/main" id="{BB070BD6-5CBE-986E-4E80-9D9B50AB20FA}"/>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5" name="1"/>
          <p:cNvSpPr txBox="1"/>
          <p:nvPr>
            <p:custDataLst>
              <p:tags r:id="rId1"/>
            </p:custDataLst>
          </p:nvPr>
        </p:nvSpPr>
        <p:spPr>
          <a:xfrm>
            <a:off x="2882690" y="1030544"/>
            <a:ext cx="7937288" cy="1799590"/>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执行登录成功的接口测试用例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800" dirty="0">
                <a:solidFill>
                  <a:srgbClr val="0070C0"/>
                </a:solidFill>
                <a:latin typeface="微软雅黑" panose="020B0503020204020204" pitchFamily="34" charset="-122"/>
                <a:ea typeface="微软雅黑" panose="020B0503020204020204" pitchFamily="34" charset="-122"/>
              </a:rPr>
              <a:t>编写断言代码</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根据实际的预期结果</a:t>
            </a:r>
            <a:r>
              <a:rPr lang="zh-CN" altLang="en-US" sz="1800" dirty="0">
                <a:solidFill>
                  <a:srgbClr val="0070C0"/>
                </a:solidFill>
                <a:latin typeface="微软雅黑" panose="020B0503020204020204" pitchFamily="34" charset="-122"/>
                <a:ea typeface="微软雅黑" panose="020B0503020204020204" pitchFamily="34" charset="-122"/>
              </a:rPr>
              <a:t>修改</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自动生成的</a:t>
            </a:r>
            <a:r>
              <a:rPr lang="zh-CN" altLang="en-US" sz="1800" dirty="0">
                <a:solidFill>
                  <a:srgbClr val="0070C0"/>
                </a:solidFill>
                <a:latin typeface="微软雅黑" panose="020B0503020204020204" pitchFamily="34" charset="-122"/>
                <a:ea typeface="微软雅黑" panose="020B0503020204020204" pitchFamily="34" charset="-122"/>
              </a:rPr>
              <a:t>断言代码模板</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登录成功的断言代码</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7" name="图片 6" descr="59"/>
          <p:cNvPicPr>
            <a:picLocks noChangeAspect="1"/>
          </p:cNvPicPr>
          <p:nvPr/>
        </p:nvPicPr>
        <p:blipFill>
          <a:blip r:embed="rId4"/>
          <a:stretch>
            <a:fillRect/>
          </a:stretch>
        </p:blipFill>
        <p:spPr>
          <a:xfrm>
            <a:off x="4150995" y="2566035"/>
            <a:ext cx="6061075" cy="4042410"/>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98E46A28-106F-56FB-D717-67BFDF86A425}"/>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5"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执行登录成功的接口测试用例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800" dirty="0">
                <a:solidFill>
                  <a:srgbClr val="0070C0"/>
                </a:solidFill>
                <a:latin typeface="微软雅黑" panose="020B0503020204020204" pitchFamily="34" charset="-122"/>
                <a:ea typeface="微软雅黑" panose="020B0503020204020204" pitchFamily="34" charset="-122"/>
              </a:rPr>
              <a:t>发送请求并查看响应结果</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登录成功</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en-US" sz="1800" dirty="0">
                <a:solidFill>
                  <a:srgbClr val="0070C0"/>
                </a:solidFill>
                <a:latin typeface="微软雅黑" panose="020B0503020204020204" pitchFamily="34" charset="-122"/>
                <a:ea typeface="微软雅黑" panose="020B0503020204020204" pitchFamily="34" charset="-122"/>
              </a:rPr>
              <a:t>响应结果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en-US" sz="1800" dirty="0">
                <a:solidFill>
                  <a:srgbClr val="0070C0"/>
                </a:solidFill>
                <a:latin typeface="微软雅黑" panose="020B0503020204020204" pitchFamily="34" charset="-122"/>
                <a:ea typeface="微软雅黑" panose="020B0503020204020204" pitchFamily="34" charset="-122"/>
              </a:rPr>
              <a:t>断言结果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206" y="2412557"/>
            <a:ext cx="6264000" cy="1844695"/>
          </a:xfrm>
          <a:prstGeom prst="rect">
            <a:avLst/>
          </a:prstGeom>
          <a:ln>
            <a:solidFill>
              <a:schemeClr val="bg1">
                <a:lumMod val="85000"/>
              </a:schemeClr>
            </a:solidFill>
          </a:ln>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206" y="4437794"/>
            <a:ext cx="6552000" cy="2123848"/>
          </a:xfrm>
          <a:prstGeom prst="rect">
            <a:avLst/>
          </a:prstGeom>
          <a:ln>
            <a:solidFill>
              <a:schemeClr val="bg1">
                <a:lumMod val="85000"/>
              </a:schemeClr>
            </a:solidFill>
          </a:ln>
        </p:spPr>
      </p:pic>
      <p:pic>
        <p:nvPicPr>
          <p:cNvPr id="6" name="图片 5">
            <a:extLst>
              <a:ext uri="{FF2B5EF4-FFF2-40B4-BE49-F238E27FC236}">
                <a16:creationId xmlns:a16="http://schemas.microsoft.com/office/drawing/2014/main" id="{E1260C1C-B256-650B-D343-89D11237EDBA}"/>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5"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执行登录成功的接口测试用例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800" dirty="0">
                <a:solidFill>
                  <a:srgbClr val="0070C0"/>
                </a:solidFill>
                <a:latin typeface="微软雅黑" panose="020B0503020204020204" pitchFamily="34" charset="-122"/>
                <a:ea typeface="微软雅黑" panose="020B0503020204020204" pitchFamily="34" charset="-122"/>
              </a:rPr>
              <a:t>发送请求并查看响应结果</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环境变量界面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206" y="2764884"/>
            <a:ext cx="9047619" cy="2666667"/>
          </a:xfrm>
          <a:prstGeom prst="rect">
            <a:avLst/>
          </a:prstGeom>
          <a:ln>
            <a:solidFill>
              <a:schemeClr val="bg1">
                <a:lumMod val="85000"/>
              </a:schemeClr>
            </a:solidFill>
          </a:ln>
        </p:spPr>
      </p:pic>
      <p:pic>
        <p:nvPicPr>
          <p:cNvPr id="7" name="图片 6">
            <a:extLst>
              <a:ext uri="{FF2B5EF4-FFF2-40B4-BE49-F238E27FC236}">
                <a16:creationId xmlns:a16="http://schemas.microsoft.com/office/drawing/2014/main" id="{63F71D8D-E1D5-F3E5-932C-66932DDA9BAB}"/>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p>
        </p:txBody>
      </p:sp>
      <p:sp>
        <p:nvSpPr>
          <p:cNvPr id="5"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执行登录</a:t>
            </a:r>
            <a:r>
              <a:rPr 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失败</a:t>
            </a: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的接口测试用例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添加登录失败的请求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登录失败的请求界面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6" name="图片 5" descr="63"/>
          <p:cNvPicPr>
            <a:picLocks noChangeAspect="1"/>
          </p:cNvPicPr>
          <p:nvPr/>
        </p:nvPicPr>
        <p:blipFill>
          <a:blip r:embed="rId4"/>
          <a:stretch>
            <a:fillRect/>
          </a:stretch>
        </p:blipFill>
        <p:spPr>
          <a:xfrm>
            <a:off x="2279015" y="2637790"/>
            <a:ext cx="8640445" cy="3355340"/>
          </a:xfrm>
          <a:prstGeom prst="rect">
            <a:avLst/>
          </a:prstGeom>
          <a:ln>
            <a:solidFill>
              <a:schemeClr val="bg1">
                <a:lumMod val="65000"/>
              </a:schemeClr>
            </a:solidFill>
          </a:ln>
        </p:spPr>
      </p:pic>
      <p:pic>
        <p:nvPicPr>
          <p:cNvPr id="7" name="图片 6">
            <a:extLst>
              <a:ext uri="{FF2B5EF4-FFF2-40B4-BE49-F238E27FC236}">
                <a16:creationId xmlns:a16="http://schemas.microsoft.com/office/drawing/2014/main" id="{C4E8BAAC-757E-8013-A99F-4E6B784BA1AB}"/>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p>
        </p:txBody>
      </p:sp>
      <p:sp>
        <p:nvSpPr>
          <p:cNvPr id="5"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执行登录</a:t>
            </a:r>
            <a:r>
              <a:rPr 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失败</a:t>
            </a: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的接口测试用例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设置请求体参数</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登录失败的请求体参数</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238" y="2581711"/>
            <a:ext cx="9019048" cy="4076190"/>
          </a:xfrm>
          <a:prstGeom prst="rect">
            <a:avLst/>
          </a:prstGeom>
          <a:ln>
            <a:solidFill>
              <a:schemeClr val="bg1">
                <a:lumMod val="85000"/>
              </a:schemeClr>
            </a:solidFill>
          </a:ln>
        </p:spPr>
      </p:pic>
      <p:pic>
        <p:nvPicPr>
          <p:cNvPr id="7" name="图片 6">
            <a:extLst>
              <a:ext uri="{FF2B5EF4-FFF2-40B4-BE49-F238E27FC236}">
                <a16:creationId xmlns:a16="http://schemas.microsoft.com/office/drawing/2014/main" id="{C40917FB-DDEF-4A6A-054D-EA72B7DC9667}"/>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p>
        </p:txBody>
      </p:sp>
      <p:sp>
        <p:nvSpPr>
          <p:cNvPr id="5"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执行登录</a:t>
            </a:r>
            <a:r>
              <a:rPr 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失败</a:t>
            </a: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的接口测试用例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编写断言代码</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登录失败的断言代码</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6" name="图片 5" descr="65"/>
          <p:cNvPicPr>
            <a:picLocks noChangeAspect="1"/>
          </p:cNvPicPr>
          <p:nvPr/>
        </p:nvPicPr>
        <p:blipFill>
          <a:blip r:embed="rId4"/>
          <a:stretch>
            <a:fillRect/>
          </a:stretch>
        </p:blipFill>
        <p:spPr>
          <a:xfrm>
            <a:off x="3171825" y="2493645"/>
            <a:ext cx="6049645" cy="4189095"/>
          </a:xfrm>
          <a:prstGeom prst="rect">
            <a:avLst/>
          </a:prstGeom>
          <a:ln>
            <a:solidFill>
              <a:schemeClr val="bg1">
                <a:lumMod val="65000"/>
              </a:schemeClr>
            </a:solidFill>
          </a:ln>
        </p:spPr>
      </p:pic>
      <p:pic>
        <p:nvPicPr>
          <p:cNvPr id="7" name="图片 6">
            <a:extLst>
              <a:ext uri="{FF2B5EF4-FFF2-40B4-BE49-F238E27FC236}">
                <a16:creationId xmlns:a16="http://schemas.microsoft.com/office/drawing/2014/main" id="{BAB09FCF-B557-DD07-B494-2AA23F79BB2F}"/>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29945"/>
          </a:xfrm>
          <a:prstGeom prst="rect">
            <a:avLst/>
          </a:prstGeom>
          <a:noFill/>
        </p:spPr>
        <p:txBody>
          <a:bodyPr wrap="square" lIns="91443" tIns="45720" rIns="91443" bIns="45720" rtlCol="0">
            <a:spAutoFit/>
          </a:bodyPr>
          <a:lstStyle/>
          <a:p>
            <a:r>
              <a:rPr lang="zh-CN" altLang="en-US" sz="4800" b="1">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HTTP</a:t>
            </a:r>
            <a:endPar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4.2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4.5.4	执行登录模块的接口测试用例</a:t>
            </a:r>
          </a:p>
        </p:txBody>
      </p:sp>
      <p:sp>
        <p:nvSpPr>
          <p:cNvPr id="3" name="圆角矩形 2"/>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p>
        </p:txBody>
      </p:sp>
      <p:sp>
        <p:nvSpPr>
          <p:cNvPr id="5"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执行登录</a:t>
            </a:r>
            <a:r>
              <a:rPr 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失败</a:t>
            </a: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的接口测试用例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发送请求并查看响应结果</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登录失败的响应结果与断言结果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7" name="图片 6" descr="66"/>
          <p:cNvPicPr>
            <a:picLocks noChangeAspect="1"/>
          </p:cNvPicPr>
          <p:nvPr/>
        </p:nvPicPr>
        <p:blipFill>
          <a:blip r:embed="rId4"/>
          <a:stretch>
            <a:fillRect/>
          </a:stretch>
        </p:blipFill>
        <p:spPr>
          <a:xfrm>
            <a:off x="2854960" y="2414270"/>
            <a:ext cx="6457950" cy="1962150"/>
          </a:xfrm>
          <a:prstGeom prst="rect">
            <a:avLst/>
          </a:prstGeom>
          <a:ln>
            <a:solidFill>
              <a:schemeClr val="bg1">
                <a:lumMod val="65000"/>
              </a:schemeClr>
            </a:solidFill>
          </a:ln>
        </p:spPr>
      </p:pic>
      <p:pic>
        <p:nvPicPr>
          <p:cNvPr id="8" name="图片 7" descr="67"/>
          <p:cNvPicPr>
            <a:picLocks noChangeAspect="1"/>
          </p:cNvPicPr>
          <p:nvPr/>
        </p:nvPicPr>
        <p:blipFill>
          <a:blip r:embed="rId5"/>
          <a:stretch>
            <a:fillRect/>
          </a:stretch>
        </p:blipFill>
        <p:spPr>
          <a:xfrm>
            <a:off x="2854960" y="4509770"/>
            <a:ext cx="6495415" cy="2109470"/>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BEEBFAF3-63C0-0398-53C8-1C0410EE9999}"/>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3141980"/>
            <a:ext cx="6138545"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掌握员工管理模块接口测试用例的执行方式，能够执行</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员工管理模块的接口测试用例</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pic>
        <p:nvPicPr>
          <p:cNvPr id="2" name="图片 1">
            <a:extLst>
              <a:ext uri="{FF2B5EF4-FFF2-40B4-BE49-F238E27FC236}">
                <a16:creationId xmlns:a16="http://schemas.microsoft.com/office/drawing/2014/main" id="{CE984B72-210C-B68F-5EDF-50BF73C37009}"/>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43634" y="791845"/>
            <a:ext cx="10207571"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下面根据设计的接口测试用例在Postman中</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执行员工管理模块的接口测试用例</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，具体实现过程如下。</a:t>
            </a:r>
          </a:p>
        </p:txBody>
      </p:sp>
      <p:sp>
        <p:nvSpPr>
          <p:cNvPr id="3" name="圆角矩形 2"/>
          <p:cNvSpPr/>
          <p:nvPr/>
        </p:nvSpPr>
        <p:spPr>
          <a:xfrm>
            <a:off x="927100" y="141049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546229"/>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5" name="1"/>
          <p:cNvSpPr txBox="1"/>
          <p:nvPr>
            <p:custDataLst>
              <p:tags r:id="rId2"/>
            </p:custDataLst>
          </p:nvPr>
        </p:nvSpPr>
        <p:spPr>
          <a:xfrm>
            <a:off x="2882690" y="131756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执行员工管理列表的测试用例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800" dirty="0">
                <a:solidFill>
                  <a:srgbClr val="0070C0"/>
                </a:solidFill>
                <a:latin typeface="微软雅黑" panose="020B0503020204020204" pitchFamily="34" charset="-122"/>
                <a:ea typeface="微软雅黑" panose="020B0503020204020204" pitchFamily="34" charset="-122"/>
              </a:rPr>
              <a:t>添加查询员工管理列表成功的请求</a:t>
            </a:r>
            <a:endParaRPr lang="zh-CN" altLang="en-US" sz="1800" dirty="0">
              <a:latin typeface="微软雅黑" panose="020B0503020204020204" pitchFamily="34" charset="-122"/>
              <a:ea typeface="微软雅黑" panose="020B0503020204020204" pitchFamily="34" charset="-122"/>
            </a:endParaRP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查询员工管理列表成功的请求界面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pic>
        <p:nvPicPr>
          <p:cNvPr id="8" name="图片 7" descr="68"/>
          <p:cNvPicPr>
            <a:picLocks noChangeAspect="1"/>
          </p:cNvPicPr>
          <p:nvPr/>
        </p:nvPicPr>
        <p:blipFill>
          <a:blip r:embed="rId5"/>
          <a:stretch>
            <a:fillRect/>
          </a:stretch>
        </p:blipFill>
        <p:spPr>
          <a:xfrm>
            <a:off x="2423206" y="2858604"/>
            <a:ext cx="8620760" cy="3372485"/>
          </a:xfrm>
          <a:prstGeom prst="rect">
            <a:avLst/>
          </a:prstGeom>
          <a:ln>
            <a:solidFill>
              <a:schemeClr val="bg1">
                <a:lumMod val="65000"/>
              </a:schemeClr>
            </a:solidFill>
          </a:ln>
        </p:spPr>
      </p:pic>
      <p:pic>
        <p:nvPicPr>
          <p:cNvPr id="2" name="图片 1">
            <a:extLst>
              <a:ext uri="{FF2B5EF4-FFF2-40B4-BE49-F238E27FC236}">
                <a16:creationId xmlns:a16="http://schemas.microsoft.com/office/drawing/2014/main" id="{632CE6A3-76C4-7040-6F0E-97F2592DAD65}"/>
              </a:ext>
            </a:extLst>
          </p:cNvPr>
          <p:cNvPicPr>
            <a:picLocks noChangeAspect="1"/>
          </p:cNvPicPr>
          <p:nvPr>
            <p:custDataLst>
              <p:tags r:id="rId3"/>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执行员工管理列表的测试用例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800" dirty="0">
                <a:solidFill>
                  <a:srgbClr val="0070C0"/>
                </a:solidFill>
                <a:latin typeface="微软雅黑" panose="020B0503020204020204" pitchFamily="34" charset="-122"/>
                <a:ea typeface="微软雅黑" panose="020B0503020204020204" pitchFamily="34" charset="-122"/>
                <a:sym typeface="+mn-ea"/>
              </a:rPr>
              <a:t>添加查询员工管理列表成功的请求</a:t>
            </a:r>
            <a:endParaRPr lang="zh-CN" altLang="en-US" sz="1800" dirty="0">
              <a:latin typeface="微软雅黑" panose="020B0503020204020204" pitchFamily="34" charset="-122"/>
              <a:ea typeface="微软雅黑" panose="020B0503020204020204" pitchFamily="34" charset="-122"/>
            </a:endParaRP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查询员工管理列表成功的断言代码</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206" y="2493794"/>
            <a:ext cx="4680000" cy="4230285"/>
          </a:xfrm>
          <a:prstGeom prst="rect">
            <a:avLst/>
          </a:prstGeom>
        </p:spPr>
      </p:pic>
      <p:pic>
        <p:nvPicPr>
          <p:cNvPr id="4" name="图片 3">
            <a:extLst>
              <a:ext uri="{FF2B5EF4-FFF2-40B4-BE49-F238E27FC236}">
                <a16:creationId xmlns:a16="http://schemas.microsoft.com/office/drawing/2014/main" id="{B6190692-9113-890A-A8BA-12B8FBE7AF96}"/>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执行员工管理列表的测试用例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800" dirty="0">
                <a:solidFill>
                  <a:srgbClr val="0070C0"/>
                </a:solidFill>
                <a:latin typeface="微软雅黑" panose="020B0503020204020204" pitchFamily="34" charset="-122"/>
                <a:ea typeface="微软雅黑" panose="020B0503020204020204" pitchFamily="34" charset="-122"/>
                <a:sym typeface="+mn-ea"/>
              </a:rPr>
              <a:t>添加查询员工管理列表成功的请求</a:t>
            </a:r>
            <a:endParaRPr lang="zh-CN" altLang="en-US" sz="1800" dirty="0">
              <a:latin typeface="微软雅黑" panose="020B0503020204020204" pitchFamily="34" charset="-122"/>
              <a:ea typeface="微软雅黑" panose="020B0503020204020204" pitchFamily="34" charset="-122"/>
            </a:endParaRP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查询员工管理列表成功的响应结果和断言结果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06" y="2853794"/>
            <a:ext cx="5204572" cy="3672000"/>
          </a:xfrm>
          <a:prstGeom prst="rect">
            <a:avLst/>
          </a:prstGeom>
          <a:ln>
            <a:solidFill>
              <a:schemeClr val="bg1">
                <a:lumMod val="85000"/>
              </a:schemeClr>
            </a:solidFill>
          </a:ln>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2128" y="3429794"/>
            <a:ext cx="5799529" cy="1872000"/>
          </a:xfrm>
          <a:prstGeom prst="rect">
            <a:avLst/>
          </a:prstGeom>
          <a:ln>
            <a:solidFill>
              <a:schemeClr val="bg1">
                <a:lumMod val="85000"/>
              </a:schemeClr>
            </a:solidFill>
          </a:ln>
        </p:spPr>
      </p:pic>
      <p:pic>
        <p:nvPicPr>
          <p:cNvPr id="3" name="图片 2">
            <a:extLst>
              <a:ext uri="{FF2B5EF4-FFF2-40B4-BE49-F238E27FC236}">
                <a16:creationId xmlns:a16="http://schemas.microsoft.com/office/drawing/2014/main" id="{FABB470D-380F-BE7A-A5AB-8A52434AEB39}"/>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执行员工管理列表的测试用例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800" dirty="0">
                <a:solidFill>
                  <a:srgbClr val="0070C0"/>
                </a:solidFill>
                <a:latin typeface="微软雅黑" panose="020B0503020204020204" pitchFamily="34" charset="-122"/>
                <a:ea typeface="微软雅黑" panose="020B0503020204020204" pitchFamily="34" charset="-122"/>
                <a:sym typeface="+mn-ea"/>
              </a:rPr>
              <a:t>添加查询员工管理列表失败的请求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查询员工管理列表失败的请求界面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5" name="图片 4" descr="72"/>
          <p:cNvPicPr>
            <a:picLocks noChangeAspect="1"/>
          </p:cNvPicPr>
          <p:nvPr/>
        </p:nvPicPr>
        <p:blipFill>
          <a:blip r:embed="rId4"/>
          <a:stretch>
            <a:fillRect/>
          </a:stretch>
        </p:blipFill>
        <p:spPr>
          <a:xfrm>
            <a:off x="1918970" y="2566035"/>
            <a:ext cx="9125585" cy="3534410"/>
          </a:xfrm>
          <a:prstGeom prst="rect">
            <a:avLst/>
          </a:prstGeom>
          <a:ln>
            <a:solidFill>
              <a:schemeClr val="bg1">
                <a:lumMod val="65000"/>
              </a:schemeClr>
            </a:solidFill>
          </a:ln>
        </p:spPr>
      </p:pic>
      <p:pic>
        <p:nvPicPr>
          <p:cNvPr id="3" name="图片 2">
            <a:extLst>
              <a:ext uri="{FF2B5EF4-FFF2-40B4-BE49-F238E27FC236}">
                <a16:creationId xmlns:a16="http://schemas.microsoft.com/office/drawing/2014/main" id="{E1413B1B-1B6F-8C21-6994-374E1801CAAD}"/>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执行员工管理列表的测试用例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800" dirty="0">
                <a:solidFill>
                  <a:srgbClr val="0070C0"/>
                </a:solidFill>
                <a:latin typeface="微软雅黑" panose="020B0503020204020204" pitchFamily="34" charset="-122"/>
                <a:ea typeface="微软雅黑" panose="020B0503020204020204" pitchFamily="34" charset="-122"/>
                <a:sym typeface="+mn-ea"/>
              </a:rPr>
              <a:t>添加查询员工管理列表失败的请求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查询员工管理列表失败的断言代码</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3" name="图片 2" descr="73"/>
          <p:cNvPicPr>
            <a:picLocks noChangeAspect="1"/>
          </p:cNvPicPr>
          <p:nvPr/>
        </p:nvPicPr>
        <p:blipFill>
          <a:blip r:embed="rId4"/>
          <a:stretch>
            <a:fillRect/>
          </a:stretch>
        </p:blipFill>
        <p:spPr>
          <a:xfrm>
            <a:off x="3143250" y="2493645"/>
            <a:ext cx="5948045" cy="4121150"/>
          </a:xfrm>
          <a:prstGeom prst="rect">
            <a:avLst/>
          </a:prstGeom>
          <a:ln>
            <a:solidFill>
              <a:schemeClr val="bg1">
                <a:lumMod val="65000"/>
              </a:schemeClr>
            </a:solidFill>
          </a:ln>
        </p:spPr>
      </p:pic>
      <p:pic>
        <p:nvPicPr>
          <p:cNvPr id="4" name="图片 3">
            <a:extLst>
              <a:ext uri="{FF2B5EF4-FFF2-40B4-BE49-F238E27FC236}">
                <a16:creationId xmlns:a16="http://schemas.microsoft.com/office/drawing/2014/main" id="{9D2D24EC-92AA-4AC0-2A61-C21C1AB0A801}"/>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执行员工管理列表的测试用例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800" dirty="0">
                <a:solidFill>
                  <a:srgbClr val="0070C0"/>
                </a:solidFill>
                <a:latin typeface="微软雅黑" panose="020B0503020204020204" pitchFamily="34" charset="-122"/>
                <a:ea typeface="微软雅黑" panose="020B0503020204020204" pitchFamily="34" charset="-122"/>
                <a:sym typeface="+mn-ea"/>
              </a:rPr>
              <a:t>添加查询员工管理列表失败的请求</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查询员工管理列表</a:t>
            </a:r>
            <a:r>
              <a:rPr lang="zh-CN" altLang="en-US" sz="1800" dirty="0">
                <a:solidFill>
                  <a:srgbClr val="0070C0"/>
                </a:solidFill>
                <a:latin typeface="微软雅黑" panose="020B0503020204020204" pitchFamily="34" charset="-122"/>
                <a:ea typeface="微软雅黑" panose="020B0503020204020204" pitchFamily="34" charset="-122"/>
              </a:rPr>
              <a:t>失败的响应结果和断言结果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4" name="图片 3" descr="74"/>
          <p:cNvPicPr>
            <a:picLocks noChangeAspect="1"/>
          </p:cNvPicPr>
          <p:nvPr/>
        </p:nvPicPr>
        <p:blipFill>
          <a:blip r:embed="rId4"/>
          <a:stretch>
            <a:fillRect/>
          </a:stretch>
        </p:blipFill>
        <p:spPr>
          <a:xfrm>
            <a:off x="2915311" y="2565794"/>
            <a:ext cx="5809277" cy="1806785"/>
          </a:xfrm>
          <a:prstGeom prst="rect">
            <a:avLst/>
          </a:prstGeom>
          <a:ln>
            <a:solidFill>
              <a:schemeClr val="bg1">
                <a:lumMod val="65000"/>
              </a:schemeClr>
            </a:solidFill>
          </a:ln>
        </p:spPr>
      </p:pic>
      <p:pic>
        <p:nvPicPr>
          <p:cNvPr id="5" name="图片 4" descr="75"/>
          <p:cNvPicPr>
            <a:picLocks noChangeAspect="1"/>
          </p:cNvPicPr>
          <p:nvPr/>
        </p:nvPicPr>
        <p:blipFill>
          <a:blip r:embed="rId5"/>
          <a:stretch>
            <a:fillRect/>
          </a:stretch>
        </p:blipFill>
        <p:spPr>
          <a:xfrm>
            <a:off x="2915311" y="4725794"/>
            <a:ext cx="5904000" cy="1953249"/>
          </a:xfrm>
          <a:prstGeom prst="rect">
            <a:avLst/>
          </a:prstGeom>
          <a:ln>
            <a:solidFill>
              <a:schemeClr val="bg1">
                <a:lumMod val="65000"/>
              </a:schemeClr>
            </a:solidFill>
          </a:ln>
        </p:spPr>
      </p:pic>
      <p:pic>
        <p:nvPicPr>
          <p:cNvPr id="3" name="图片 2">
            <a:extLst>
              <a:ext uri="{FF2B5EF4-FFF2-40B4-BE49-F238E27FC236}">
                <a16:creationId xmlns:a16="http://schemas.microsoft.com/office/drawing/2014/main" id="{EFB44202-9949-5A72-23FD-ABF9AE458C4D}"/>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执行添加员工的测试用例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800" dirty="0">
                <a:solidFill>
                  <a:srgbClr val="0070C0"/>
                </a:solidFill>
                <a:latin typeface="微软雅黑" panose="020B0503020204020204" pitchFamily="34" charset="-122"/>
                <a:ea typeface="微软雅黑" panose="020B0503020204020204" pitchFamily="34" charset="-122"/>
                <a:sym typeface="+mn-ea"/>
              </a:rPr>
              <a:t>添加员工成功的请求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添加员工成功的请求界面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3" name="图片 2" descr="76"/>
          <p:cNvPicPr>
            <a:picLocks noChangeAspect="1"/>
          </p:cNvPicPr>
          <p:nvPr/>
        </p:nvPicPr>
        <p:blipFill>
          <a:blip r:embed="rId4"/>
          <a:stretch>
            <a:fillRect/>
          </a:stretch>
        </p:blipFill>
        <p:spPr>
          <a:xfrm>
            <a:off x="2423160" y="2566035"/>
            <a:ext cx="8563610" cy="3673475"/>
          </a:xfrm>
          <a:prstGeom prst="rect">
            <a:avLst/>
          </a:prstGeom>
          <a:ln>
            <a:solidFill>
              <a:schemeClr val="bg1">
                <a:lumMod val="65000"/>
              </a:schemeClr>
            </a:solidFill>
          </a:ln>
        </p:spPr>
      </p:pic>
      <p:pic>
        <p:nvPicPr>
          <p:cNvPr id="4" name="图片 3">
            <a:extLst>
              <a:ext uri="{FF2B5EF4-FFF2-40B4-BE49-F238E27FC236}">
                <a16:creationId xmlns:a16="http://schemas.microsoft.com/office/drawing/2014/main" id="{A6271310-356E-60B3-8314-5267716DB26F}"/>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执行添加员工的测试用例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800" dirty="0">
                <a:solidFill>
                  <a:srgbClr val="0070C0"/>
                </a:solidFill>
                <a:latin typeface="微软雅黑" panose="020B0503020204020204" pitchFamily="34" charset="-122"/>
                <a:ea typeface="微软雅黑" panose="020B0503020204020204" pitchFamily="34" charset="-122"/>
                <a:sym typeface="+mn-ea"/>
              </a:rPr>
              <a:t>添加员工成功的请求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添加员工成功的请求体参数</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4" name="图片 3" descr="77"/>
          <p:cNvPicPr>
            <a:picLocks noChangeAspect="1"/>
          </p:cNvPicPr>
          <p:nvPr/>
        </p:nvPicPr>
        <p:blipFill>
          <a:blip r:embed="rId3"/>
          <a:stretch>
            <a:fillRect/>
          </a:stretch>
        </p:blipFill>
        <p:spPr>
          <a:xfrm>
            <a:off x="2567305" y="2421890"/>
            <a:ext cx="7915275" cy="4186555"/>
          </a:xfrm>
          <a:prstGeom prst="rect">
            <a:avLst/>
          </a:prstGeom>
          <a:ln>
            <a:solidFill>
              <a:schemeClr val="bg1">
                <a:lumMod val="65000"/>
              </a:schemeClr>
            </a:solidFill>
          </a:ln>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935354" y="3213770"/>
            <a:ext cx="5669299"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熟悉统一资源定位符</a:t>
            </a: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，能够描述</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什么是统一资源定位符</a:t>
            </a: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4.2.1</a:t>
            </a:r>
            <a:r>
              <a:rPr sz="2400" b="1">
                <a:solidFill>
                  <a:srgbClr val="595959"/>
                </a:solidFill>
                <a:latin typeface="微软雅黑" panose="020B0503020204020204" pitchFamily="34" charset="-122"/>
                <a:ea typeface="微软雅黑" panose="020B0503020204020204" pitchFamily="34" charset="-122"/>
                <a:cs typeface="+mn-ea"/>
                <a:sym typeface="+mn-lt"/>
              </a:rPr>
              <a:t>	统一资源定位符</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5D6BDA16-5540-BB4A-4AC5-D42B6960A9FE}"/>
              </a:ext>
            </a:extLst>
          </p:cNvPr>
          <p:cNvPicPr>
            <a:picLocks noChangeAspect="1"/>
          </p:cNvPicPr>
          <p:nvPr>
            <p:custDataLst>
              <p:tags r:id="rId1"/>
            </p:custDataLst>
          </p:nvPr>
        </p:nvPicPr>
        <p:blipFill>
          <a:blip r:embed="rId5"/>
          <a:stretch>
            <a:fillRect/>
          </a:stretch>
        </p:blipFill>
        <p:spPr>
          <a:xfrm>
            <a:off x="8903206" y="117794"/>
            <a:ext cx="2864766" cy="94758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执行添加员工的测试用例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800" dirty="0">
                <a:solidFill>
                  <a:srgbClr val="0070C0"/>
                </a:solidFill>
                <a:latin typeface="微软雅黑" panose="020B0503020204020204" pitchFamily="34" charset="-122"/>
                <a:ea typeface="微软雅黑" panose="020B0503020204020204" pitchFamily="34" charset="-122"/>
                <a:sym typeface="+mn-ea"/>
              </a:rPr>
              <a:t>添加员工成功的请求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添加员工成功的断言代码</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206" y="2405818"/>
            <a:ext cx="5877524" cy="4369352"/>
          </a:xfrm>
          <a:prstGeom prst="rect">
            <a:avLst/>
          </a:prstGeom>
          <a:ln>
            <a:solidFill>
              <a:schemeClr val="bg1">
                <a:lumMod val="85000"/>
              </a:schemeClr>
            </a:solidFill>
          </a:ln>
        </p:spPr>
      </p:pic>
      <p:pic>
        <p:nvPicPr>
          <p:cNvPr id="3" name="图片 2">
            <a:extLst>
              <a:ext uri="{FF2B5EF4-FFF2-40B4-BE49-F238E27FC236}">
                <a16:creationId xmlns:a16="http://schemas.microsoft.com/office/drawing/2014/main" id="{3E131DE6-48C3-18C9-0CE0-A1F75C56104D}"/>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执行添加员工的测试用例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800" dirty="0">
                <a:solidFill>
                  <a:srgbClr val="0070C0"/>
                </a:solidFill>
                <a:latin typeface="微软雅黑" panose="020B0503020204020204" pitchFamily="34" charset="-122"/>
                <a:ea typeface="微软雅黑" panose="020B0503020204020204" pitchFamily="34" charset="-122"/>
                <a:sym typeface="+mn-ea"/>
              </a:rPr>
              <a:t>添加员工成功的请求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添加员工成功的响应结果和断言结果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864" y="2523562"/>
            <a:ext cx="6340353" cy="1954998"/>
          </a:xfrm>
          <a:prstGeom prst="rect">
            <a:avLst/>
          </a:prstGeom>
          <a:ln>
            <a:solidFill>
              <a:schemeClr val="bg1">
                <a:lumMod val="85000"/>
              </a:schemeClr>
            </a:solidFill>
          </a:ln>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3865" y="4581794"/>
            <a:ext cx="6340352" cy="1964240"/>
          </a:xfrm>
          <a:prstGeom prst="rect">
            <a:avLst/>
          </a:prstGeom>
          <a:ln>
            <a:solidFill>
              <a:schemeClr val="bg1">
                <a:lumMod val="85000"/>
              </a:schemeClr>
            </a:solidFill>
          </a:ln>
        </p:spPr>
      </p:pic>
      <p:pic>
        <p:nvPicPr>
          <p:cNvPr id="5" name="图片 4">
            <a:extLst>
              <a:ext uri="{FF2B5EF4-FFF2-40B4-BE49-F238E27FC236}">
                <a16:creationId xmlns:a16="http://schemas.microsoft.com/office/drawing/2014/main" id="{C0BEEC76-542D-5AC7-E0D0-A1E8C66FD7EA}"/>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执行添加员工的测试用例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800" dirty="0">
                <a:solidFill>
                  <a:srgbClr val="0070C0"/>
                </a:solidFill>
                <a:latin typeface="微软雅黑" panose="020B0503020204020204" pitchFamily="34" charset="-122"/>
                <a:ea typeface="微软雅黑" panose="020B0503020204020204" pitchFamily="34" charset="-122"/>
                <a:sym typeface="+mn-ea"/>
              </a:rPr>
              <a:t>添加员工失败的请求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添加员工失败的请求界面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206" y="2578111"/>
            <a:ext cx="8202654" cy="4062431"/>
          </a:xfrm>
          <a:prstGeom prst="rect">
            <a:avLst/>
          </a:prstGeom>
          <a:ln>
            <a:solidFill>
              <a:schemeClr val="bg1">
                <a:lumMod val="85000"/>
              </a:schemeClr>
            </a:solidFill>
          </a:ln>
        </p:spPr>
      </p:pic>
      <p:pic>
        <p:nvPicPr>
          <p:cNvPr id="3" name="图片 2">
            <a:extLst>
              <a:ext uri="{FF2B5EF4-FFF2-40B4-BE49-F238E27FC236}">
                <a16:creationId xmlns:a16="http://schemas.microsoft.com/office/drawing/2014/main" id="{C4F86D03-82F8-4051-9284-ADA42054221C}"/>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执行添加员工的测试用例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800" dirty="0">
                <a:solidFill>
                  <a:srgbClr val="0070C0"/>
                </a:solidFill>
                <a:latin typeface="微软雅黑" panose="020B0503020204020204" pitchFamily="34" charset="-122"/>
                <a:ea typeface="微软雅黑" panose="020B0503020204020204" pitchFamily="34" charset="-122"/>
                <a:sym typeface="+mn-ea"/>
              </a:rPr>
              <a:t>添加员工失败的请求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添加员工失败的请求体参数</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206" y="2671958"/>
            <a:ext cx="7335970" cy="3921745"/>
          </a:xfrm>
          <a:prstGeom prst="rect">
            <a:avLst/>
          </a:prstGeom>
          <a:ln>
            <a:solidFill>
              <a:schemeClr val="bg1">
                <a:lumMod val="85000"/>
              </a:schemeClr>
            </a:solidFill>
          </a:ln>
        </p:spPr>
      </p:pic>
      <p:pic>
        <p:nvPicPr>
          <p:cNvPr id="4" name="图片 3">
            <a:extLst>
              <a:ext uri="{FF2B5EF4-FFF2-40B4-BE49-F238E27FC236}">
                <a16:creationId xmlns:a16="http://schemas.microsoft.com/office/drawing/2014/main" id="{17246ED4-ABAA-17A9-B3AA-36F96C552372}"/>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执行添加员工的测试用例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800" dirty="0">
                <a:solidFill>
                  <a:srgbClr val="0070C0"/>
                </a:solidFill>
                <a:latin typeface="微软雅黑" panose="020B0503020204020204" pitchFamily="34" charset="-122"/>
                <a:ea typeface="微软雅黑" panose="020B0503020204020204" pitchFamily="34" charset="-122"/>
                <a:sym typeface="+mn-ea"/>
              </a:rPr>
              <a:t>添加员工失败的请求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添加员工失败的断言代码</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06" y="2428988"/>
            <a:ext cx="5472000" cy="4277164"/>
          </a:xfrm>
          <a:prstGeom prst="rect">
            <a:avLst/>
          </a:prstGeom>
          <a:ln>
            <a:solidFill>
              <a:schemeClr val="bg1">
                <a:lumMod val="85000"/>
              </a:schemeClr>
            </a:solidFill>
          </a:ln>
        </p:spPr>
      </p:pic>
      <p:pic>
        <p:nvPicPr>
          <p:cNvPr id="3" name="图片 2">
            <a:extLst>
              <a:ext uri="{FF2B5EF4-FFF2-40B4-BE49-F238E27FC236}">
                <a16:creationId xmlns:a16="http://schemas.microsoft.com/office/drawing/2014/main" id="{A1371497-784B-AA40-9C3C-6771A7C53504}"/>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执行添加员工的测试用例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800" dirty="0">
                <a:solidFill>
                  <a:srgbClr val="0070C0"/>
                </a:solidFill>
                <a:latin typeface="微软雅黑" panose="020B0503020204020204" pitchFamily="34" charset="-122"/>
                <a:ea typeface="微软雅黑" panose="020B0503020204020204" pitchFamily="34" charset="-122"/>
                <a:sym typeface="+mn-ea"/>
              </a:rPr>
              <a:t>添加员工失败的请求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添加员工失败的响应结果和断言结果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1176" y="2363914"/>
            <a:ext cx="7053701" cy="1995211"/>
          </a:xfrm>
          <a:prstGeom prst="rect">
            <a:avLst/>
          </a:prstGeom>
          <a:ln>
            <a:solidFill>
              <a:schemeClr val="bg1">
                <a:lumMod val="85000"/>
              </a:schemeClr>
            </a:solidFill>
          </a:ln>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176" y="4509794"/>
            <a:ext cx="7066927" cy="2165910"/>
          </a:xfrm>
          <a:prstGeom prst="rect">
            <a:avLst/>
          </a:prstGeom>
          <a:ln>
            <a:solidFill>
              <a:schemeClr val="bg1">
                <a:lumMod val="85000"/>
              </a:schemeClr>
            </a:solidFill>
          </a:ln>
        </p:spPr>
      </p:pic>
      <p:pic>
        <p:nvPicPr>
          <p:cNvPr id="4" name="图片 3">
            <a:extLst>
              <a:ext uri="{FF2B5EF4-FFF2-40B4-BE49-F238E27FC236}">
                <a16:creationId xmlns:a16="http://schemas.microsoft.com/office/drawing/2014/main" id="{19D30447-BB9A-83A7-7016-01DC12856DB4}"/>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执行查询员工测试用例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800" dirty="0">
                <a:solidFill>
                  <a:srgbClr val="0070C0"/>
                </a:solidFill>
                <a:latin typeface="微软雅黑" panose="020B0503020204020204" pitchFamily="34" charset="-122"/>
                <a:ea typeface="微软雅黑" panose="020B0503020204020204" pitchFamily="34" charset="-122"/>
                <a:sym typeface="+mn-ea"/>
              </a:rPr>
              <a:t>查询员工成功的请求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查询员工成功的请求界面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694" y="2549948"/>
            <a:ext cx="9066667" cy="3676190"/>
          </a:xfrm>
          <a:prstGeom prst="rect">
            <a:avLst/>
          </a:prstGeom>
          <a:ln>
            <a:solidFill>
              <a:schemeClr val="bg1">
                <a:lumMod val="85000"/>
              </a:schemeClr>
            </a:solidFill>
          </a:ln>
        </p:spPr>
      </p:pic>
      <p:pic>
        <p:nvPicPr>
          <p:cNvPr id="3" name="图片 2">
            <a:extLst>
              <a:ext uri="{FF2B5EF4-FFF2-40B4-BE49-F238E27FC236}">
                <a16:creationId xmlns:a16="http://schemas.microsoft.com/office/drawing/2014/main" id="{5350A777-065E-7D22-48B5-4CD978BE3C77}"/>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执行查询员工测试用例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800" dirty="0">
                <a:solidFill>
                  <a:srgbClr val="0070C0"/>
                </a:solidFill>
                <a:latin typeface="微软雅黑" panose="020B0503020204020204" pitchFamily="34" charset="-122"/>
                <a:ea typeface="微软雅黑" panose="020B0503020204020204" pitchFamily="34" charset="-122"/>
                <a:sym typeface="+mn-ea"/>
              </a:rPr>
              <a:t>查询员工成功的请求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查询员工成功的断言代码</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06" y="2380711"/>
            <a:ext cx="5896572" cy="4141861"/>
          </a:xfrm>
          <a:prstGeom prst="rect">
            <a:avLst/>
          </a:prstGeom>
          <a:ln>
            <a:solidFill>
              <a:schemeClr val="bg1">
                <a:lumMod val="85000"/>
              </a:schemeClr>
            </a:solidFill>
          </a:ln>
        </p:spPr>
      </p:pic>
      <p:pic>
        <p:nvPicPr>
          <p:cNvPr id="4" name="图片 3">
            <a:extLst>
              <a:ext uri="{FF2B5EF4-FFF2-40B4-BE49-F238E27FC236}">
                <a16:creationId xmlns:a16="http://schemas.microsoft.com/office/drawing/2014/main" id="{2F25C1B9-4B37-6997-2F9E-AB6939720600}"/>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执行查询员工测试用例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800" dirty="0">
                <a:solidFill>
                  <a:srgbClr val="0070C0"/>
                </a:solidFill>
                <a:latin typeface="微软雅黑" panose="020B0503020204020204" pitchFamily="34" charset="-122"/>
                <a:ea typeface="微软雅黑" panose="020B0503020204020204" pitchFamily="34" charset="-122"/>
                <a:sym typeface="+mn-ea"/>
              </a:rPr>
              <a:t>查询员工成功的请求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查询员工成功的响应结果和断言结果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921" y="2414209"/>
            <a:ext cx="5055462" cy="3277334"/>
          </a:xfrm>
          <a:prstGeom prst="rect">
            <a:avLst/>
          </a:prstGeom>
          <a:ln>
            <a:solidFill>
              <a:schemeClr val="bg1">
                <a:lumMod val="85000"/>
              </a:schemeClr>
            </a:solidFill>
          </a:ln>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1206" y="3011464"/>
            <a:ext cx="5815047" cy="1911797"/>
          </a:xfrm>
          <a:prstGeom prst="rect">
            <a:avLst/>
          </a:prstGeom>
          <a:ln>
            <a:solidFill>
              <a:schemeClr val="bg1">
                <a:lumMod val="85000"/>
              </a:schemeClr>
            </a:solidFill>
          </a:ln>
        </p:spPr>
      </p:pic>
      <p:pic>
        <p:nvPicPr>
          <p:cNvPr id="3" name="图片 2">
            <a:extLst>
              <a:ext uri="{FF2B5EF4-FFF2-40B4-BE49-F238E27FC236}">
                <a16:creationId xmlns:a16="http://schemas.microsoft.com/office/drawing/2014/main" id="{F10A7A2F-1C85-4E0E-4BD3-1C6CDE2E9669}"/>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执行查询员工测试用例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800" dirty="0">
                <a:solidFill>
                  <a:srgbClr val="0070C0"/>
                </a:solidFill>
                <a:latin typeface="微软雅黑" panose="020B0503020204020204" pitchFamily="34" charset="-122"/>
                <a:ea typeface="微软雅黑" panose="020B0503020204020204" pitchFamily="34" charset="-122"/>
                <a:sym typeface="+mn-ea"/>
              </a:rPr>
              <a:t>查询员工失败的请求</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查询员工失败的请求界面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206" y="2568327"/>
            <a:ext cx="9009524" cy="3723809"/>
          </a:xfrm>
          <a:prstGeom prst="rect">
            <a:avLst/>
          </a:prstGeom>
          <a:ln>
            <a:solidFill>
              <a:schemeClr val="bg1">
                <a:lumMod val="85000"/>
              </a:schemeClr>
            </a:solidFill>
          </a:ln>
        </p:spPr>
      </p:pic>
      <p:pic>
        <p:nvPicPr>
          <p:cNvPr id="4" name="图片 3">
            <a:extLst>
              <a:ext uri="{FF2B5EF4-FFF2-40B4-BE49-F238E27FC236}">
                <a16:creationId xmlns:a16="http://schemas.microsoft.com/office/drawing/2014/main" id="{2FC1CC28-F83B-130E-F1A4-A07059B5DCF4}"/>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4871206" y="1845794"/>
            <a:ext cx="6630035" cy="303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a:solidFill>
                  <a:srgbClr val="0070C0"/>
                </a:solidFill>
                <a:latin typeface="微软雅黑" panose="020B0503020204020204" pitchFamily="34" charset="-122"/>
                <a:ea typeface="微软雅黑" panose="020B0503020204020204" pitchFamily="34" charset="-122"/>
              </a:rPr>
              <a:t>统一资源定位符</a:t>
            </a:r>
            <a:r>
              <a:rPr lang="zh-CN" altLang="en-US" sz="1800" dirty="0">
                <a:solidFill>
                  <a:srgbClr val="595959"/>
                </a:solidFill>
                <a:latin typeface="微软雅黑" panose="020B0503020204020204" pitchFamily="34" charset="-122"/>
                <a:ea typeface="微软雅黑" panose="020B0503020204020204" pitchFamily="34" charset="-122"/>
              </a:rPr>
              <a:t>（Uniform Resource Locator，URL）</a:t>
            </a:r>
            <a:r>
              <a:rPr lang="zh-CN" altLang="en-US" sz="1800" dirty="0">
                <a:solidFill>
                  <a:srgbClr val="0070C0"/>
                </a:solidFill>
                <a:latin typeface="微软雅黑" panose="020B0503020204020204" pitchFamily="34" charset="-122"/>
                <a:ea typeface="微软雅黑" panose="020B0503020204020204" pitchFamily="34" charset="-122"/>
              </a:rPr>
              <a:t>也称网页地址</a:t>
            </a:r>
            <a:r>
              <a:rPr lang="zh-CN" altLang="en-US" sz="1800" dirty="0">
                <a:solidFill>
                  <a:srgbClr val="595959"/>
                </a:solidFill>
                <a:latin typeface="微软雅黑" panose="020B0503020204020204" pitchFamily="34" charset="-122"/>
                <a:ea typeface="微软雅黑" panose="020B0503020204020204" pitchFamily="34" charset="-122"/>
              </a:rPr>
              <a:t>，是互联网上</a:t>
            </a:r>
            <a:r>
              <a:rPr lang="zh-CN" altLang="en-US" sz="1800" dirty="0">
                <a:solidFill>
                  <a:srgbClr val="0070C0"/>
                </a:solidFill>
                <a:latin typeface="微软雅黑" panose="020B0503020204020204" pitchFamily="34" charset="-122"/>
                <a:ea typeface="微软雅黑" panose="020B0503020204020204" pitchFamily="34" charset="-122"/>
              </a:rPr>
              <a:t>标准的资源地址</a:t>
            </a:r>
            <a:r>
              <a:rPr lang="zh-CN" altLang="en-US" sz="1800" dirty="0">
                <a:solidFill>
                  <a:srgbClr val="595959"/>
                </a:solidFill>
                <a:latin typeface="微软雅黑" panose="020B0503020204020204" pitchFamily="34" charset="-122"/>
                <a:ea typeface="微软雅黑" panose="020B0503020204020204" pitchFamily="34" charset="-122"/>
              </a:rPr>
              <a:t>，它的</a:t>
            </a:r>
            <a:r>
              <a:rPr lang="zh-CN" altLang="en-US" sz="1800" dirty="0">
                <a:solidFill>
                  <a:srgbClr val="0070C0"/>
                </a:solidFill>
                <a:latin typeface="微软雅黑" panose="020B0503020204020204" pitchFamily="34" charset="-122"/>
                <a:ea typeface="微软雅黑" panose="020B0503020204020204" pitchFamily="34" charset="-122"/>
              </a:rPr>
              <a:t>作用是让客户端查询不同的信息资源时有统一访问</a:t>
            </a:r>
            <a:r>
              <a:rPr lang="zh-CN" altLang="en-US" sz="1800">
                <a:solidFill>
                  <a:srgbClr val="0070C0"/>
                </a:solidFill>
                <a:latin typeface="微软雅黑" panose="020B0503020204020204" pitchFamily="34" charset="-122"/>
                <a:ea typeface="微软雅黑" panose="020B0503020204020204" pitchFamily="34" charset="-122"/>
              </a:rPr>
              <a:t>的方法</a:t>
            </a:r>
            <a:r>
              <a:rPr lang="zh-CN" altLang="en-US" sz="1800">
                <a:solidFill>
                  <a:srgbClr val="595959"/>
                </a:solidFill>
                <a:latin typeface="微软雅黑" panose="020B0503020204020204" pitchFamily="34" charset="-122"/>
                <a:ea typeface="微软雅黑" panose="020B0503020204020204" pitchFamily="34" charset="-122"/>
              </a:rPr>
              <a:t>。</a:t>
            </a: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a:solidFill>
                  <a:srgbClr val="595959"/>
                </a:solidFill>
                <a:latin typeface="微软雅黑" panose="020B0503020204020204" pitchFamily="34" charset="-122"/>
                <a:ea typeface="微软雅黑" panose="020B0503020204020204" pitchFamily="34" charset="-122"/>
              </a:rPr>
              <a:t>例如</a:t>
            </a:r>
            <a:r>
              <a:rPr lang="zh-CN" altLang="en-US" sz="1800" dirty="0">
                <a:solidFill>
                  <a:srgbClr val="595959"/>
                </a:solidFill>
                <a:latin typeface="微软雅黑" panose="020B0503020204020204" pitchFamily="34" charset="-122"/>
                <a:ea typeface="微软雅黑" panose="020B0503020204020204" pitchFamily="34" charset="-122"/>
              </a:rPr>
              <a:t>，用户在使用浏览器访问</a:t>
            </a:r>
            <a:r>
              <a:rPr lang="zh-CN" altLang="en-US" sz="1800">
                <a:solidFill>
                  <a:srgbClr val="595959"/>
                </a:solidFill>
                <a:latin typeface="微软雅黑" panose="020B0503020204020204" pitchFamily="34" charset="-122"/>
                <a:ea typeface="微软雅黑" panose="020B0503020204020204" pitchFamily="34" charset="-122"/>
              </a:rPr>
              <a:t>某个网站时</a:t>
            </a:r>
            <a:r>
              <a:rPr lang="zh-CN" altLang="en-US" sz="1800" dirty="0">
                <a:solidFill>
                  <a:srgbClr val="595959"/>
                </a:solidFill>
                <a:latin typeface="微软雅黑" panose="020B0503020204020204" pitchFamily="34" charset="-122"/>
                <a:ea typeface="微软雅黑" panose="020B0503020204020204" pitchFamily="34" charset="-122"/>
              </a:rPr>
              <a:t>，就需要输入该网站的URL，当服务器成功接收到浏览器发出的请求后，服务器返回的内容会通过浏览器呈现。</a:t>
            </a:r>
          </a:p>
        </p:txBody>
      </p:sp>
      <p:pic>
        <p:nvPicPr>
          <p:cNvPr id="33" name="图片 32"/>
          <p:cNvPicPr>
            <a:picLocks noChangeAspect="1"/>
          </p:cNvPicPr>
          <p:nvPr/>
        </p:nvPicPr>
        <p:blipFill>
          <a:blip r:embed="rId4"/>
          <a:stretch>
            <a:fillRect/>
          </a:stretch>
        </p:blipFill>
        <p:spPr>
          <a:xfrm>
            <a:off x="839386" y="1413456"/>
            <a:ext cx="3715858" cy="4006159"/>
          </a:xfrm>
          <a:prstGeom prst="rect">
            <a:avLst/>
          </a:prstGeom>
        </p:spPr>
      </p:pic>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4.2.1</a:t>
            </a:r>
            <a:r>
              <a:rPr sz="2400" b="1">
                <a:solidFill>
                  <a:srgbClr val="595959"/>
                </a:solidFill>
                <a:latin typeface="微软雅黑" panose="020B0503020204020204" pitchFamily="34" charset="-122"/>
                <a:ea typeface="微软雅黑" panose="020B0503020204020204" pitchFamily="34" charset="-122"/>
                <a:cs typeface="+mn-ea"/>
                <a:sym typeface="+mn-lt"/>
              </a:rPr>
              <a:t>	统一资源定位符</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A7D02BFD-EA33-D2A4-1C67-C938F749D753}"/>
              </a:ext>
            </a:extLst>
          </p:cNvPr>
          <p:cNvPicPr>
            <a:picLocks noChangeAspect="1"/>
          </p:cNvPicPr>
          <p:nvPr>
            <p:custDataLst>
              <p:tags r:id="rId1"/>
            </p:custDataLst>
          </p:nvPr>
        </p:nvPicPr>
        <p:blipFill>
          <a:blip r:embed="rId5"/>
          <a:stretch>
            <a:fillRect/>
          </a:stretch>
        </p:blipFill>
        <p:spPr>
          <a:xfrm>
            <a:off x="8903206" y="46247"/>
            <a:ext cx="2864766" cy="94758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defTabSz="457200">
              <a:lnSpc>
                <a:spcPct val="150000"/>
              </a:lnSpc>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执行查询员工测试用例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800" dirty="0">
                <a:solidFill>
                  <a:srgbClr val="0070C0"/>
                </a:solidFill>
                <a:latin typeface="微软雅黑" panose="020B0503020204020204" pitchFamily="34" charset="-122"/>
                <a:ea typeface="微软雅黑" panose="020B0503020204020204" pitchFamily="34" charset="-122"/>
                <a:sym typeface="+mn-ea"/>
              </a:rPr>
              <a:t>查询员工失败的请求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查询员工失败的断言结果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690" y="2277794"/>
            <a:ext cx="5706594" cy="4437794"/>
          </a:xfrm>
          <a:prstGeom prst="rect">
            <a:avLst/>
          </a:prstGeom>
          <a:ln>
            <a:solidFill>
              <a:schemeClr val="bg1">
                <a:lumMod val="85000"/>
              </a:schemeClr>
            </a:solidFill>
          </a:ln>
        </p:spPr>
      </p:pic>
      <p:pic>
        <p:nvPicPr>
          <p:cNvPr id="3" name="图片 2">
            <a:extLst>
              <a:ext uri="{FF2B5EF4-FFF2-40B4-BE49-F238E27FC236}">
                <a16:creationId xmlns:a16="http://schemas.microsoft.com/office/drawing/2014/main" id="{D36FC7E6-AC32-E844-4662-9757C39E8FFA}"/>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4.5.5	执行员工管理模块的接口测试用例</a:t>
            </a:r>
          </a:p>
        </p:txBody>
      </p:sp>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执行查询员工测试用例</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800" dirty="0">
                <a:solidFill>
                  <a:srgbClr val="0070C0"/>
                </a:solidFill>
                <a:latin typeface="微软雅黑" panose="020B0503020204020204" pitchFamily="34" charset="-122"/>
                <a:ea typeface="微软雅黑" panose="020B0503020204020204" pitchFamily="34" charset="-122"/>
                <a:sym typeface="+mn-ea"/>
              </a:rPr>
              <a:t>查询员工失败的请求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rPr>
              <a:t>查询员工失败的响应结果和断言结果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125" y="2422526"/>
            <a:ext cx="6801996" cy="2042037"/>
          </a:xfrm>
          <a:prstGeom prst="rect">
            <a:avLst/>
          </a:prstGeom>
          <a:ln>
            <a:solidFill>
              <a:schemeClr val="bg1">
                <a:lumMod val="85000"/>
              </a:schemeClr>
            </a:solidFill>
          </a:ln>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264" y="4581794"/>
            <a:ext cx="6948163" cy="2179529"/>
          </a:xfrm>
          <a:prstGeom prst="rect">
            <a:avLst/>
          </a:prstGeom>
          <a:ln>
            <a:solidFill>
              <a:schemeClr val="bg1">
                <a:lumMod val="85000"/>
              </a:schemeClr>
            </a:solidFill>
          </a:ln>
        </p:spPr>
      </p:pic>
      <p:pic>
        <p:nvPicPr>
          <p:cNvPr id="4" name="图片 3">
            <a:extLst>
              <a:ext uri="{FF2B5EF4-FFF2-40B4-BE49-F238E27FC236}">
                <a16:creationId xmlns:a16="http://schemas.microsoft.com/office/drawing/2014/main" id="{30A137E1-5D2B-ECC3-E98A-4DDB2BF34E2F}"/>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3362960"/>
            <a:ext cx="6391275"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掌握接口测试报告的生成方式，能够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生成接口测试报告</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4.5.6	生成接口测试报告</a:t>
            </a:r>
          </a:p>
        </p:txBody>
      </p:sp>
      <p:pic>
        <p:nvPicPr>
          <p:cNvPr id="2" name="图片 1">
            <a:extLst>
              <a:ext uri="{FF2B5EF4-FFF2-40B4-BE49-F238E27FC236}">
                <a16:creationId xmlns:a16="http://schemas.microsoft.com/office/drawing/2014/main" id="{5127AE86-0B88-CA56-CAAA-2AA8C2BF776C}"/>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054735" y="791845"/>
            <a:ext cx="990600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从Postman中导出环境变量和集合，并</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通过命令生成测试报告</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，具体操作过程如下。</a:t>
            </a:r>
          </a:p>
        </p:txBody>
      </p:sp>
      <p:sp>
        <p:nvSpPr>
          <p:cNvPr id="3" name="圆角矩形 2"/>
          <p:cNvSpPr/>
          <p:nvPr/>
        </p:nvSpPr>
        <p:spPr>
          <a:xfrm>
            <a:off x="927100" y="141049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4" name="文本框 3"/>
          <p:cNvSpPr txBox="1"/>
          <p:nvPr/>
        </p:nvSpPr>
        <p:spPr>
          <a:xfrm flipH="1">
            <a:off x="1016212" y="1546229"/>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5" name="1"/>
          <p:cNvSpPr txBox="1"/>
          <p:nvPr>
            <p:custDataLst>
              <p:tags r:id="rId2"/>
            </p:custDataLst>
          </p:nvPr>
        </p:nvSpPr>
        <p:spPr>
          <a:xfrm>
            <a:off x="2882690" y="1317564"/>
            <a:ext cx="7937288"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导出环境变量</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单击Postman主窗口左侧的Environments，此时会显示</a:t>
            </a:r>
            <a:r>
              <a:rPr lang="zh-CN" altLang="en-US" sz="1800" dirty="0">
                <a:solidFill>
                  <a:srgbClr val="0070C0"/>
                </a:solidFill>
                <a:latin typeface="微软雅黑" panose="020B0503020204020204" pitchFamily="34" charset="-122"/>
                <a:ea typeface="微软雅黑" panose="020B0503020204020204" pitchFamily="34" charset="-122"/>
              </a:rPr>
              <a:t>环境变量的设置界面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，最后单击右侧的“ </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”图标，弹出一个</a:t>
            </a:r>
            <a:r>
              <a:rPr lang="zh-CN" altLang="en-US" sz="1800" dirty="0">
                <a:solidFill>
                  <a:srgbClr val="0070C0"/>
                </a:solidFill>
                <a:latin typeface="微软雅黑" panose="020B0503020204020204" pitchFamily="34" charset="-122"/>
                <a:ea typeface="微软雅黑" panose="020B0503020204020204" pitchFamily="34" charset="-122"/>
              </a:rPr>
              <a:t>下拉列表</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2"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4.5.6	生成接口测试报告</a:t>
            </a:r>
          </a:p>
        </p:txBody>
      </p:sp>
      <p:pic>
        <p:nvPicPr>
          <p:cNvPr id="112" name="图片 1"/>
          <p:cNvPicPr/>
          <p:nvPr/>
        </p:nvPicPr>
        <p:blipFill>
          <a:blip r:embed="rId5"/>
          <a:stretch>
            <a:fillRect/>
          </a:stretch>
        </p:blipFill>
        <p:spPr>
          <a:xfrm>
            <a:off x="4799647" y="2421890"/>
            <a:ext cx="152400" cy="85090"/>
          </a:xfrm>
          <a:prstGeom prst="rect">
            <a:avLst/>
          </a:prstGeom>
          <a:noFill/>
          <a:ln>
            <a:noFill/>
          </a:ln>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5206" y="2720218"/>
            <a:ext cx="8352000" cy="3885569"/>
          </a:xfrm>
          <a:prstGeom prst="rect">
            <a:avLst/>
          </a:prstGeom>
          <a:ln>
            <a:solidFill>
              <a:schemeClr val="bg1">
                <a:lumMod val="85000"/>
              </a:schemeClr>
            </a:solidFill>
          </a:ln>
        </p:spPr>
      </p:pic>
      <p:pic>
        <p:nvPicPr>
          <p:cNvPr id="7" name="图片 6">
            <a:extLst>
              <a:ext uri="{FF2B5EF4-FFF2-40B4-BE49-F238E27FC236}">
                <a16:creationId xmlns:a16="http://schemas.microsoft.com/office/drawing/2014/main" id="{06F47FC8-59CE-1EEB-8901-C566F2F33C3F}"/>
              </a:ext>
            </a:extLst>
          </p:cNvPr>
          <p:cNvPicPr>
            <a:picLocks noChangeAspect="1"/>
          </p:cNvPicPr>
          <p:nvPr>
            <p:custDataLst>
              <p:tags r:id="rId3"/>
            </p:custDataLst>
          </p:nvPr>
        </p:nvPicPr>
        <p:blipFill>
          <a:blip r:embed="rId7"/>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sz="2000" b="1" kern="0" noProof="0" dirty="0">
                <a:ln>
                  <a:noFill/>
                </a:ln>
                <a:effectLst/>
                <a:uLnTx/>
                <a:uFillTx/>
                <a:latin typeface="微软雅黑" panose="020B0503020204020204" pitchFamily="34" charset="-122"/>
                <a:ea typeface="微软雅黑" panose="020B0503020204020204" pitchFamily="34" charset="-122"/>
                <a:cs typeface="+mn-ea"/>
                <a:sym typeface="+mn-lt"/>
              </a:rPr>
              <a:t>导出环境变量</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单击上一页图中列表的Export选项，弹出一个</a:t>
            </a:r>
            <a:r>
              <a:rPr lang="zh-CN" altLang="en-US" sz="1800" dirty="0">
                <a:solidFill>
                  <a:srgbClr val="0070C0"/>
                </a:solidFill>
                <a:latin typeface="微软雅黑" panose="020B0503020204020204" pitchFamily="34" charset="-122"/>
                <a:ea typeface="微软雅黑" panose="020B0503020204020204" pitchFamily="34" charset="-122"/>
                <a:sym typeface="+mn-ea"/>
              </a:rPr>
              <a:t>Select path to save file对话框</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sp>
        <p:nvSpPr>
          <p:cNvPr id="3"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4.5.6	生成接口测试报告</a:t>
            </a:r>
          </a:p>
        </p:txBody>
      </p:sp>
      <p:pic>
        <p:nvPicPr>
          <p:cNvPr id="5" name="图片 4" descr="12"/>
          <p:cNvPicPr>
            <a:picLocks noChangeAspect="1"/>
          </p:cNvPicPr>
          <p:nvPr/>
        </p:nvPicPr>
        <p:blipFill>
          <a:blip r:embed="rId4"/>
          <a:stretch>
            <a:fillRect/>
          </a:stretch>
        </p:blipFill>
        <p:spPr>
          <a:xfrm>
            <a:off x="4366895" y="2349500"/>
            <a:ext cx="5195570" cy="4164965"/>
          </a:xfrm>
          <a:prstGeom prst="rect">
            <a:avLst/>
          </a:prstGeom>
        </p:spPr>
      </p:pic>
      <p:pic>
        <p:nvPicPr>
          <p:cNvPr id="4" name="图片 3">
            <a:extLst>
              <a:ext uri="{FF2B5EF4-FFF2-40B4-BE49-F238E27FC236}">
                <a16:creationId xmlns:a16="http://schemas.microsoft.com/office/drawing/2014/main" id="{E9919B0B-2898-7BF8-3DD7-1C47C025E1B5}"/>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690" y="1030544"/>
            <a:ext cx="7937288"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sz="2000" b="1" kern="0" noProof="0" dirty="0">
                <a:ln>
                  <a:noFill/>
                </a:ln>
                <a:effectLst/>
                <a:uLnTx/>
                <a:uFillTx/>
                <a:latin typeface="微软雅黑" panose="020B0503020204020204" pitchFamily="34" charset="-122"/>
                <a:ea typeface="微软雅黑" panose="020B0503020204020204" pitchFamily="34" charset="-122"/>
                <a:cs typeface="+mn-ea"/>
                <a:sym typeface="+mn-lt"/>
              </a:rPr>
              <a:t>导出集合</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单击iHRM人力资源管理系统右侧的“ </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”图标，会弹出一个</a:t>
            </a:r>
            <a:r>
              <a:rPr lang="zh-CN" altLang="en-US" sz="1800" dirty="0">
                <a:solidFill>
                  <a:srgbClr val="0070C0"/>
                </a:solidFill>
                <a:latin typeface="微软雅黑" panose="020B0503020204020204" pitchFamily="34" charset="-122"/>
                <a:ea typeface="微软雅黑" panose="020B0503020204020204" pitchFamily="34" charset="-122"/>
                <a:sym typeface="+mn-ea"/>
              </a:rPr>
              <a:t>下拉列表</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sp>
        <p:nvSpPr>
          <p:cNvPr id="3"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4.5.6	生成接口测试报告</a:t>
            </a:r>
          </a:p>
        </p:txBody>
      </p:sp>
      <p:pic>
        <p:nvPicPr>
          <p:cNvPr id="115" name="图片 1"/>
          <p:cNvPicPr/>
          <p:nvPr/>
        </p:nvPicPr>
        <p:blipFill>
          <a:blip r:embed="rId4"/>
          <a:stretch>
            <a:fillRect/>
          </a:stretch>
        </p:blipFill>
        <p:spPr>
          <a:xfrm>
            <a:off x="6775767" y="1696085"/>
            <a:ext cx="152400" cy="85090"/>
          </a:xfrm>
          <a:prstGeom prst="rect">
            <a:avLst/>
          </a:prstGeom>
          <a:noFill/>
          <a:ln>
            <a:noFill/>
          </a:ln>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216" y="2277794"/>
            <a:ext cx="4639990" cy="4458791"/>
          </a:xfrm>
          <a:prstGeom prst="rect">
            <a:avLst/>
          </a:prstGeom>
          <a:ln>
            <a:solidFill>
              <a:schemeClr val="bg1">
                <a:lumMod val="85000"/>
              </a:schemeClr>
            </a:solidFill>
          </a:ln>
        </p:spPr>
      </p:pic>
      <p:pic>
        <p:nvPicPr>
          <p:cNvPr id="4" name="图片 3">
            <a:extLst>
              <a:ext uri="{FF2B5EF4-FFF2-40B4-BE49-F238E27FC236}">
                <a16:creationId xmlns:a16="http://schemas.microsoft.com/office/drawing/2014/main" id="{F961D770-CE55-E861-817D-E76EB8192F4B}"/>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900" y="1030605"/>
            <a:ext cx="8163560"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sz="2000" b="1" kern="0" noProof="0" dirty="0">
                <a:ln>
                  <a:noFill/>
                </a:ln>
                <a:effectLst/>
                <a:uLnTx/>
                <a:uFillTx/>
                <a:latin typeface="微软雅黑" panose="020B0503020204020204" pitchFamily="34" charset="-122"/>
                <a:ea typeface="微软雅黑" panose="020B0503020204020204" pitchFamily="34" charset="-122"/>
                <a:cs typeface="+mn-ea"/>
                <a:sym typeface="+mn-lt"/>
              </a:rPr>
              <a:t>导出集合</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在上一页列表中单击Export，弹出一个</a:t>
            </a:r>
            <a:r>
              <a:rPr lang="zh-CN" altLang="en-US" sz="1800" dirty="0">
                <a:solidFill>
                  <a:srgbClr val="0070C0"/>
                </a:solidFill>
                <a:latin typeface="微软雅黑" panose="020B0503020204020204" pitchFamily="34" charset="-122"/>
                <a:ea typeface="微软雅黑" panose="020B0503020204020204" pitchFamily="34" charset="-122"/>
                <a:sym typeface="+mn-ea"/>
              </a:rPr>
              <a:t>EXPORT COLLECTION对话框</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sp>
        <p:nvSpPr>
          <p:cNvPr id="3"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4.5.6	生成接口测试报告</a:t>
            </a:r>
          </a:p>
        </p:txBody>
      </p:sp>
      <p:pic>
        <p:nvPicPr>
          <p:cNvPr id="5" name="图片 4" descr="14"/>
          <p:cNvPicPr>
            <a:picLocks noChangeAspect="1"/>
          </p:cNvPicPr>
          <p:nvPr/>
        </p:nvPicPr>
        <p:blipFill>
          <a:blip r:embed="rId4"/>
          <a:stretch>
            <a:fillRect/>
          </a:stretch>
        </p:blipFill>
        <p:spPr>
          <a:xfrm>
            <a:off x="3863340" y="2277745"/>
            <a:ext cx="6245225" cy="4214495"/>
          </a:xfrm>
          <a:prstGeom prst="rect">
            <a:avLst/>
          </a:prstGeom>
        </p:spPr>
      </p:pic>
      <p:pic>
        <p:nvPicPr>
          <p:cNvPr id="4" name="图片 3">
            <a:extLst>
              <a:ext uri="{FF2B5EF4-FFF2-40B4-BE49-F238E27FC236}">
                <a16:creationId xmlns:a16="http://schemas.microsoft.com/office/drawing/2014/main" id="{DC9D4188-A529-7FDB-BC31-7733D7C96AE3}"/>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900" y="1030605"/>
            <a:ext cx="8163560"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sz="2000" b="1" kern="0" noProof="0" dirty="0">
                <a:ln>
                  <a:noFill/>
                </a:ln>
                <a:effectLst/>
                <a:uLnTx/>
                <a:uFillTx/>
                <a:latin typeface="微软雅黑" panose="020B0503020204020204" pitchFamily="34" charset="-122"/>
                <a:ea typeface="微软雅黑" panose="020B0503020204020204" pitchFamily="34" charset="-122"/>
                <a:cs typeface="+mn-ea"/>
                <a:sym typeface="+mn-lt"/>
              </a:rPr>
              <a:t>导出集合</a:t>
            </a:r>
          </a:p>
          <a:p>
            <a:pPr algn="l" defTabSz="457200">
              <a:lnSpc>
                <a:spcPct val="150000"/>
              </a:lnSpc>
              <a:buClrTx/>
              <a:buSzTx/>
              <a:buFontTx/>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在cmd命令窗口中</a:t>
            </a:r>
            <a:r>
              <a:rPr lang="zh-CN" altLang="en-US" sz="1800" dirty="0">
                <a:solidFill>
                  <a:srgbClr val="0070C0"/>
                </a:solidFill>
                <a:latin typeface="微软雅黑" panose="020B0503020204020204" pitchFamily="34" charset="-122"/>
                <a:ea typeface="微软雅黑" panose="020B0503020204020204" pitchFamily="34" charset="-122"/>
              </a:rPr>
              <a:t>输入</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生成接口测试报告的</a:t>
            </a:r>
            <a:r>
              <a:rPr lang="zh-CN" altLang="en-US" sz="1800" dirty="0">
                <a:solidFill>
                  <a:srgbClr val="0070C0"/>
                </a:solidFill>
                <a:latin typeface="微软雅黑" panose="020B0503020204020204" pitchFamily="34" charset="-122"/>
                <a:ea typeface="微软雅黑" panose="020B0503020204020204" pitchFamily="34" charset="-122"/>
              </a:rPr>
              <a:t>newman命令</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，并按下“Enter”键执行该命令，如下图所示。</a:t>
            </a:r>
          </a:p>
        </p:txBody>
      </p:sp>
      <p:sp>
        <p:nvSpPr>
          <p:cNvPr id="3"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4.5.6	生成接口测试报告</a:t>
            </a:r>
          </a:p>
        </p:txBody>
      </p:sp>
      <p:pic>
        <p:nvPicPr>
          <p:cNvPr id="4" name="图片 3" descr="15"/>
          <p:cNvPicPr>
            <a:picLocks noChangeAspect="1"/>
          </p:cNvPicPr>
          <p:nvPr/>
        </p:nvPicPr>
        <p:blipFill>
          <a:blip r:embed="rId4"/>
          <a:stretch>
            <a:fillRect/>
          </a:stretch>
        </p:blipFill>
        <p:spPr>
          <a:xfrm>
            <a:off x="3143250" y="2709545"/>
            <a:ext cx="6236970" cy="1861185"/>
          </a:xfrm>
          <a:prstGeom prst="rect">
            <a:avLst/>
          </a:prstGeom>
        </p:spPr>
      </p:pic>
      <p:pic>
        <p:nvPicPr>
          <p:cNvPr id="5" name="图片 4">
            <a:extLst>
              <a:ext uri="{FF2B5EF4-FFF2-40B4-BE49-F238E27FC236}">
                <a16:creationId xmlns:a16="http://schemas.microsoft.com/office/drawing/2014/main" id="{966A6480-4924-EC3D-C400-E1561FB8B0E3}"/>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900" y="1030605"/>
            <a:ext cx="8163560"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sz="2000" b="1" kern="0" noProof="0" dirty="0">
                <a:ln>
                  <a:noFill/>
                </a:ln>
                <a:effectLst/>
                <a:uLnTx/>
                <a:uFillTx/>
                <a:latin typeface="微软雅黑" panose="020B0503020204020204" pitchFamily="34" charset="-122"/>
                <a:ea typeface="微软雅黑" panose="020B0503020204020204" pitchFamily="34" charset="-122"/>
                <a:cs typeface="+mn-ea"/>
                <a:sym typeface="+mn-lt"/>
              </a:rPr>
              <a:t>导出集合</a:t>
            </a:r>
          </a:p>
          <a:p>
            <a:pPr algn="l" defTabSz="457200">
              <a:lnSpc>
                <a:spcPct val="150000"/>
              </a:lnSpc>
              <a:buClrTx/>
              <a:buSzTx/>
              <a:buFontTx/>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newman命令执行成功后，</a:t>
            </a:r>
            <a:r>
              <a:rPr lang="zh-CN" altLang="en-US" sz="1800" dirty="0">
                <a:solidFill>
                  <a:srgbClr val="0070C0"/>
                </a:solidFill>
                <a:latin typeface="微软雅黑" panose="020B0503020204020204" pitchFamily="34" charset="-122"/>
                <a:ea typeface="微软雅黑" panose="020B0503020204020204" pitchFamily="34" charset="-122"/>
              </a:rPr>
              <a:t>生成</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一个名为</a:t>
            </a:r>
            <a:r>
              <a:rPr lang="zh-CN" altLang="en-US" sz="1800" dirty="0">
                <a:solidFill>
                  <a:srgbClr val="0070C0"/>
                </a:solidFill>
                <a:latin typeface="微软雅黑" panose="020B0503020204020204" pitchFamily="34" charset="-122"/>
                <a:ea typeface="微软雅黑" panose="020B0503020204020204" pitchFamily="34" charset="-122"/>
              </a:rPr>
              <a:t>newman</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en-US" sz="1800" dirty="0">
                <a:solidFill>
                  <a:srgbClr val="0070C0"/>
                </a:solidFill>
                <a:latin typeface="微软雅黑" panose="020B0503020204020204" pitchFamily="34" charset="-122"/>
                <a:ea typeface="微软雅黑" panose="020B0503020204020204" pitchFamily="34" charset="-122"/>
              </a:rPr>
              <a:t>文件夹</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，双击newman文件夹后，会看到一个</a:t>
            </a:r>
            <a:r>
              <a:rPr lang="zh-CN" altLang="en-US" sz="1800" dirty="0">
                <a:solidFill>
                  <a:srgbClr val="0070C0"/>
                </a:solidFill>
                <a:latin typeface="微软雅黑" panose="020B0503020204020204" pitchFamily="34" charset="-122"/>
                <a:ea typeface="微软雅黑" panose="020B0503020204020204" pitchFamily="34" charset="-122"/>
              </a:rPr>
              <a:t>后缀名为.html的接口测试报告文件</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sp>
        <p:nvSpPr>
          <p:cNvPr id="3"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4.5.6	生成接口测试报告</a:t>
            </a:r>
          </a:p>
        </p:txBody>
      </p:sp>
      <p:pic>
        <p:nvPicPr>
          <p:cNvPr id="5" name="图片 4" descr="16"/>
          <p:cNvPicPr>
            <a:picLocks noChangeAspect="1"/>
          </p:cNvPicPr>
          <p:nvPr/>
        </p:nvPicPr>
        <p:blipFill>
          <a:blip r:embed="rId4"/>
          <a:stretch>
            <a:fillRect/>
          </a:stretch>
        </p:blipFill>
        <p:spPr>
          <a:xfrm>
            <a:off x="1558925" y="2566035"/>
            <a:ext cx="4275455" cy="3044190"/>
          </a:xfrm>
          <a:prstGeom prst="rect">
            <a:avLst/>
          </a:prstGeom>
        </p:spPr>
      </p:pic>
      <p:pic>
        <p:nvPicPr>
          <p:cNvPr id="6" name="图片 5" descr="17"/>
          <p:cNvPicPr>
            <a:picLocks noChangeAspect="1"/>
          </p:cNvPicPr>
          <p:nvPr/>
        </p:nvPicPr>
        <p:blipFill>
          <a:blip r:embed="rId5"/>
          <a:stretch>
            <a:fillRect/>
          </a:stretch>
        </p:blipFill>
        <p:spPr>
          <a:xfrm>
            <a:off x="6167120" y="2566035"/>
            <a:ext cx="4806950" cy="3062605"/>
          </a:xfrm>
          <a:prstGeom prst="rect">
            <a:avLst/>
          </a:prstGeom>
        </p:spPr>
      </p:pic>
      <p:pic>
        <p:nvPicPr>
          <p:cNvPr id="4" name="图片 3">
            <a:extLst>
              <a:ext uri="{FF2B5EF4-FFF2-40B4-BE49-F238E27FC236}">
                <a16:creationId xmlns:a16="http://schemas.microsoft.com/office/drawing/2014/main" id="{FB99E80A-3A78-2A98-F025-38590FB3D8B7}"/>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27100" y="11234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7" name="文本框 6"/>
          <p:cNvSpPr txBox="1"/>
          <p:nvPr/>
        </p:nvSpPr>
        <p:spPr>
          <a:xfrm flipH="1">
            <a:off x="1016212" y="125920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9" name="1"/>
          <p:cNvSpPr txBox="1"/>
          <p:nvPr>
            <p:custDataLst>
              <p:tags r:id="rId1"/>
            </p:custDataLst>
          </p:nvPr>
        </p:nvSpPr>
        <p:spPr>
          <a:xfrm>
            <a:off x="2882900" y="1030605"/>
            <a:ext cx="8163560"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sz="2000" b="1" kern="0" noProof="0" dirty="0">
                <a:ln>
                  <a:noFill/>
                </a:ln>
                <a:effectLst/>
                <a:uLnTx/>
                <a:uFillTx/>
                <a:latin typeface="微软雅黑" panose="020B0503020204020204" pitchFamily="34" charset="-122"/>
                <a:ea typeface="微软雅黑" panose="020B0503020204020204" pitchFamily="34" charset="-122"/>
                <a:cs typeface="+mn-ea"/>
                <a:sym typeface="+mn-lt"/>
              </a:rPr>
              <a:t>导出集合</a:t>
            </a:r>
          </a:p>
          <a:p>
            <a:pPr algn="l" defTabSz="457200">
              <a:lnSpc>
                <a:spcPct val="150000"/>
              </a:lnSpc>
              <a:buClrTx/>
              <a:buSzTx/>
              <a:buFontTx/>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查看</a:t>
            </a:r>
            <a:r>
              <a:rPr lang="zh-CN" altLang="en-US" sz="1800" dirty="0">
                <a:solidFill>
                  <a:srgbClr val="0070C0"/>
                </a:solidFill>
                <a:latin typeface="微软雅黑" panose="020B0503020204020204" pitchFamily="34" charset="-122"/>
                <a:ea typeface="微软雅黑" panose="020B0503020204020204" pitchFamily="34" charset="-122"/>
              </a:rPr>
              <a:t>接口测试报告的详细内容</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sp>
        <p:nvSpPr>
          <p:cNvPr id="3" name="Title 1"/>
          <p:cNvSpPr txBox="1"/>
          <p:nvPr/>
        </p:nvSpPr>
        <p:spPr>
          <a:xfrm>
            <a:off x="1143635" y="266700"/>
            <a:ext cx="611632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4.5.6	生成接口测试报告</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06" y="2133794"/>
            <a:ext cx="6166762" cy="4521882"/>
          </a:xfrm>
          <a:prstGeom prst="rect">
            <a:avLst/>
          </a:prstGeom>
        </p:spPr>
      </p:pic>
      <p:pic>
        <p:nvPicPr>
          <p:cNvPr id="4" name="图片 3">
            <a:extLst>
              <a:ext uri="{FF2B5EF4-FFF2-40B4-BE49-F238E27FC236}">
                <a16:creationId xmlns:a16="http://schemas.microsoft.com/office/drawing/2014/main" id="{DFA90C97-7F46-9D61-20DB-F1A9ECCF76FE}"/>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631206" y="928645"/>
            <a:ext cx="6630035"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en-US" altLang="zh-CN" sz="1800">
                <a:solidFill>
                  <a:srgbClr val="595959"/>
                </a:solidFill>
                <a:latin typeface="微软雅黑" panose="020B0503020204020204" pitchFamily="34" charset="-122"/>
                <a:ea typeface="微软雅黑" panose="020B0503020204020204" pitchFamily="34" charset="-122"/>
              </a:rPr>
              <a:t>URL</a:t>
            </a:r>
            <a:r>
              <a:rPr lang="zh-CN" altLang="en-US" sz="1800">
                <a:solidFill>
                  <a:srgbClr val="595959"/>
                </a:solidFill>
                <a:latin typeface="微软雅黑" panose="020B0503020204020204" pitchFamily="34" charset="-122"/>
                <a:ea typeface="微软雅黑" panose="020B0503020204020204" pitchFamily="34" charset="-122"/>
              </a:rPr>
              <a:t>的</a:t>
            </a:r>
            <a:r>
              <a:rPr lang="zh-CN" altLang="en-US" sz="1800" dirty="0">
                <a:solidFill>
                  <a:srgbClr val="0070C0"/>
                </a:solidFill>
                <a:latin typeface="微软雅黑" panose="020B0503020204020204" pitchFamily="34" charset="-122"/>
                <a:ea typeface="微软雅黑" panose="020B0503020204020204" pitchFamily="34" charset="-122"/>
              </a:rPr>
              <a:t>语法</a:t>
            </a:r>
            <a:r>
              <a:rPr lang="zh-CN" altLang="en-US" sz="1800">
                <a:solidFill>
                  <a:srgbClr val="0070C0"/>
                </a:solidFill>
                <a:latin typeface="微软雅黑" panose="020B0503020204020204" pitchFamily="34" charset="-122"/>
                <a:ea typeface="微软雅黑" panose="020B0503020204020204" pitchFamily="34" charset="-122"/>
              </a:rPr>
              <a:t>格式</a:t>
            </a:r>
            <a:r>
              <a:rPr lang="zh-CN" altLang="en-US" sz="1800">
                <a:solidFill>
                  <a:srgbClr val="595959"/>
                </a:solidFill>
                <a:latin typeface="微软雅黑" panose="020B0503020204020204" pitchFamily="34" charset="-122"/>
                <a:ea typeface="微软雅黑" panose="020B0503020204020204" pitchFamily="34" charset="-122"/>
              </a:rPr>
              <a:t>如下。</a:t>
            </a:r>
            <a:endParaRPr lang="zh-CN" altLang="en-US" sz="1800" dirty="0">
              <a:solidFill>
                <a:srgbClr val="595959"/>
              </a:solidFill>
              <a:latin typeface="微软雅黑" panose="020B0503020204020204" pitchFamily="34" charset="-122"/>
              <a:ea typeface="微软雅黑" panose="020B0503020204020204" pitchFamily="34" charset="-122"/>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4.2.1</a:t>
            </a:r>
            <a:r>
              <a:rPr sz="2400" b="1">
                <a:solidFill>
                  <a:srgbClr val="595959"/>
                </a:solidFill>
                <a:latin typeface="微软雅黑" panose="020B0503020204020204" pitchFamily="34" charset="-122"/>
                <a:ea typeface="微软雅黑" panose="020B0503020204020204" pitchFamily="34" charset="-122"/>
                <a:cs typeface="+mn-ea"/>
                <a:sym typeface="+mn-lt"/>
              </a:rPr>
              <a:t>	统一资源定位符</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7" name="组合 8"/>
          <p:cNvGrpSpPr/>
          <p:nvPr/>
        </p:nvGrpSpPr>
        <p:grpSpPr bwMode="auto">
          <a:xfrm>
            <a:off x="1413603" y="1550002"/>
            <a:ext cx="9072426" cy="630555"/>
            <a:chOff x="920750" y="2283718"/>
            <a:chExt cx="8348851" cy="630774"/>
          </a:xfrm>
        </p:grpSpPr>
        <p:sp>
          <p:nvSpPr>
            <p:cNvPr id="8" name="矩形 7"/>
            <p:cNvSpPr/>
            <p:nvPr/>
          </p:nvSpPr>
          <p:spPr>
            <a:xfrm>
              <a:off x="920750" y="2283718"/>
              <a:ext cx="8348851" cy="6307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schemeClr val="tx1"/>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sp>
          <p:nvSpPr>
            <p:cNvPr id="9" name="矩形 8"/>
            <p:cNvSpPr/>
            <p:nvPr/>
          </p:nvSpPr>
          <p:spPr>
            <a:xfrm>
              <a:off x="1216946" y="2309127"/>
              <a:ext cx="7312911" cy="459067"/>
            </a:xfrm>
            <a:prstGeom prst="rect">
              <a:avLst/>
            </a:prstGeom>
          </p:spPr>
          <p:txBody>
            <a:bodyPr wrap="square">
              <a:spAutoFit/>
            </a:bodyPr>
            <a:lstStyle/>
            <a:p>
              <a:pPr algn="l">
                <a:lnSpc>
                  <a:spcPct val="150000"/>
                </a:lnSpc>
                <a:defRPr/>
              </a:pPr>
              <a:r>
                <a:rPr lang="it-IT" altLang="zh-CN" sz="18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protocol://hostname:port/path?parameters?query&amp;fragment</a:t>
              </a:r>
            </a:p>
          </p:txBody>
        </p:sp>
      </p:grpSp>
      <p:sp>
        <p:nvSpPr>
          <p:cNvPr id="3" name="文本框 2"/>
          <p:cNvSpPr txBox="1"/>
          <p:nvPr/>
        </p:nvSpPr>
        <p:spPr>
          <a:xfrm>
            <a:off x="1343206" y="2156090"/>
            <a:ext cx="9809480" cy="4662815"/>
          </a:xfrm>
          <a:prstGeom prst="rect">
            <a:avLst/>
          </a:prstGeom>
          <a:noFill/>
        </p:spPr>
        <p:txBody>
          <a:bodyPr wrap="square" rtlCol="0" anchor="t">
            <a:spAutoFit/>
          </a:bodyPr>
          <a:lstStyle/>
          <a:p>
            <a:pPr>
              <a:lnSpc>
                <a:spcPct val="150000"/>
              </a:lnSpc>
            </a:pPr>
            <a:r>
              <a:rPr lang="zh-CN" altLang="en-US" sz="1800">
                <a:solidFill>
                  <a:srgbClr val="595959"/>
                </a:solidFill>
                <a:latin typeface="微软雅黑" panose="020B0503020204020204" pitchFamily="34" charset="-122"/>
                <a:ea typeface="微软雅黑" panose="020B0503020204020204" pitchFamily="34" charset="-122"/>
              </a:rPr>
              <a:t>关于</a:t>
            </a:r>
            <a:r>
              <a:rPr lang="en-US" altLang="zh-CN" sz="1800">
                <a:solidFill>
                  <a:srgbClr val="595959"/>
                </a:solidFill>
                <a:latin typeface="微软雅黑" panose="020B0503020204020204" pitchFamily="34" charset="-122"/>
                <a:ea typeface="微软雅黑" panose="020B0503020204020204" pitchFamily="34" charset="-122"/>
              </a:rPr>
              <a:t>URL</a:t>
            </a:r>
            <a:r>
              <a:rPr lang="zh-CN" altLang="en-US" sz="1800">
                <a:solidFill>
                  <a:srgbClr val="595959"/>
                </a:solidFill>
                <a:latin typeface="微软雅黑" panose="020B0503020204020204" pitchFamily="34" charset="-122"/>
                <a:ea typeface="微软雅黑" panose="020B0503020204020204" pitchFamily="34" charset="-122"/>
              </a:rPr>
              <a:t>的</a:t>
            </a:r>
            <a:r>
              <a:rPr lang="zh-CN" altLang="en-US" sz="1800" dirty="0">
                <a:solidFill>
                  <a:srgbClr val="595959"/>
                </a:solidFill>
                <a:latin typeface="微软雅黑" panose="020B0503020204020204" pitchFamily="34" charset="-122"/>
                <a:ea typeface="微软雅黑" panose="020B0503020204020204" pitchFamily="34" charset="-122"/>
              </a:rPr>
              <a:t>语法</a:t>
            </a:r>
            <a:r>
              <a:rPr lang="zh-CN" altLang="en-US" sz="1800">
                <a:solidFill>
                  <a:srgbClr val="595959"/>
                </a:solidFill>
                <a:latin typeface="微软雅黑" panose="020B0503020204020204" pitchFamily="34" charset="-122"/>
                <a:ea typeface="微软雅黑" panose="020B0503020204020204" pitchFamily="34" charset="-122"/>
              </a:rPr>
              <a:t>格式组成部分说明具体如下</a:t>
            </a:r>
            <a:r>
              <a:rPr lang="zh-CN" altLang="en-US" sz="1800" dirty="0">
                <a:solidFill>
                  <a:srgbClr val="595959"/>
                </a:solidFill>
                <a:latin typeface="微软雅黑" panose="020B0503020204020204" pitchFamily="34" charset="-122"/>
                <a:ea typeface="微软雅黑" panose="020B0503020204020204" pitchFamily="34" charset="-122"/>
              </a:rPr>
              <a:t>。</a:t>
            </a:r>
          </a:p>
          <a:p>
            <a:pPr marL="285750" indent="-285750">
              <a:lnSpc>
                <a:spcPct val="150000"/>
              </a:lnSpc>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protocol：表示</a:t>
            </a:r>
            <a:r>
              <a:rPr lang="zh-CN" altLang="en-US" sz="1800" dirty="0">
                <a:solidFill>
                  <a:srgbClr val="0070C0"/>
                </a:solidFill>
                <a:latin typeface="微软雅黑" panose="020B0503020204020204" pitchFamily="34" charset="-122"/>
                <a:ea typeface="微软雅黑" panose="020B0503020204020204" pitchFamily="34" charset="-122"/>
              </a:rPr>
              <a:t>因特网服务的数据传输协议</a:t>
            </a:r>
            <a:r>
              <a:rPr lang="zh-CN" altLang="en-US" sz="1800" dirty="0">
                <a:solidFill>
                  <a:srgbClr val="595959"/>
                </a:solidFill>
                <a:latin typeface="微软雅黑" panose="020B0503020204020204" pitchFamily="34" charset="-122"/>
                <a:ea typeface="微软雅黑" panose="020B0503020204020204" pitchFamily="34" charset="-122"/>
              </a:rPr>
              <a:t>，常见的协议有HTTP、HTTPS、FTP等。</a:t>
            </a:r>
          </a:p>
          <a:p>
            <a:pPr marL="285750" indent="-285750" algn="l">
              <a:lnSpc>
                <a:spcPct val="150000"/>
              </a:lnSpc>
              <a:buClrTx/>
              <a:buSzTx/>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hostname：表示</a:t>
            </a:r>
            <a:r>
              <a:rPr lang="zh-CN" altLang="en-US" sz="1800" dirty="0">
                <a:solidFill>
                  <a:srgbClr val="0070C0"/>
                </a:solidFill>
                <a:latin typeface="微软雅黑" panose="020B0503020204020204" pitchFamily="34" charset="-122"/>
                <a:ea typeface="微软雅黑" panose="020B0503020204020204" pitchFamily="34" charset="-122"/>
              </a:rPr>
              <a:t>主机名</a:t>
            </a:r>
            <a:r>
              <a:rPr lang="zh-CN" altLang="en-US" sz="1800" dirty="0">
                <a:solidFill>
                  <a:srgbClr val="595959"/>
                </a:solidFill>
                <a:latin typeface="微软雅黑" panose="020B0503020204020204" pitchFamily="34" charset="-122"/>
                <a:ea typeface="微软雅黑" panose="020B0503020204020204" pitchFamily="34" charset="-122"/>
              </a:rPr>
              <a:t>，是存放资源的服务器主机名或IP地址，有时候在主机名前面</a:t>
            </a:r>
            <a:r>
              <a:rPr lang="zh-CN" altLang="en-US" sz="1800">
                <a:solidFill>
                  <a:srgbClr val="595959"/>
                </a:solidFill>
                <a:latin typeface="微软雅黑" panose="020B0503020204020204" pitchFamily="34" charset="-122"/>
                <a:ea typeface="微软雅黑" panose="020B0503020204020204" pitchFamily="34" charset="-122"/>
              </a:rPr>
              <a:t>也可以设置连接</a:t>
            </a:r>
            <a:r>
              <a:rPr lang="zh-CN" altLang="en-US" sz="1800" dirty="0">
                <a:solidFill>
                  <a:srgbClr val="595959"/>
                </a:solidFill>
                <a:latin typeface="微软雅黑" panose="020B0503020204020204" pitchFamily="34" charset="-122"/>
                <a:ea typeface="微软雅黑" panose="020B0503020204020204" pitchFamily="34" charset="-122"/>
              </a:rPr>
              <a:t>到服务器所需的用户名和</a:t>
            </a:r>
            <a:r>
              <a:rPr lang="zh-CN" altLang="en-US" sz="1800">
                <a:solidFill>
                  <a:srgbClr val="595959"/>
                </a:solidFill>
                <a:latin typeface="微软雅黑" panose="020B0503020204020204" pitchFamily="34" charset="-122"/>
                <a:ea typeface="微软雅黑" panose="020B0503020204020204" pitchFamily="34" charset="-122"/>
              </a:rPr>
              <a:t>密码，例如</a:t>
            </a:r>
            <a:r>
              <a:rPr lang="zh-CN" altLang="en-US" sz="1800" dirty="0">
                <a:solidFill>
                  <a:srgbClr val="595959"/>
                </a:solidFill>
                <a:latin typeface="微软雅黑" panose="020B0503020204020204" pitchFamily="34" charset="-122"/>
                <a:ea typeface="微软雅黑" panose="020B0503020204020204" pitchFamily="34" charset="-122"/>
              </a:rPr>
              <a:t>username:password@hostname。</a:t>
            </a:r>
          </a:p>
          <a:p>
            <a:pPr marL="285750" indent="-285750" algn="l">
              <a:lnSpc>
                <a:spcPct val="150000"/>
              </a:lnSpc>
              <a:buClrTx/>
              <a:buSzTx/>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port：表示</a:t>
            </a:r>
            <a:r>
              <a:rPr lang="zh-CN" altLang="en-US" sz="1800" dirty="0">
                <a:solidFill>
                  <a:srgbClr val="0070C0"/>
                </a:solidFill>
                <a:latin typeface="微软雅黑" panose="020B0503020204020204" pitchFamily="34" charset="-122"/>
                <a:ea typeface="微软雅黑" panose="020B0503020204020204" pitchFamily="34" charset="-122"/>
              </a:rPr>
              <a:t>端口号</a:t>
            </a:r>
            <a:r>
              <a:rPr lang="zh-CN" altLang="en-US" sz="1800" dirty="0">
                <a:solidFill>
                  <a:srgbClr val="595959"/>
                </a:solidFill>
                <a:latin typeface="微软雅黑" panose="020B0503020204020204" pitchFamily="34" charset="-122"/>
                <a:ea typeface="微软雅黑" panose="020B0503020204020204" pitchFamily="34" charset="-122"/>
              </a:rPr>
              <a:t>，通常可以省略，每一种传输协议都有默认的端口号，例如</a:t>
            </a:r>
            <a:r>
              <a:rPr lang="zh-CN" altLang="en-US" sz="1800">
                <a:solidFill>
                  <a:srgbClr val="595959"/>
                </a:solidFill>
                <a:latin typeface="微软雅黑" panose="020B0503020204020204" pitchFamily="34" charset="-122"/>
                <a:ea typeface="微软雅黑" panose="020B0503020204020204" pitchFamily="34" charset="-122"/>
              </a:rPr>
              <a:t>，HTTP的</a:t>
            </a:r>
            <a:r>
              <a:rPr lang="zh-CN" altLang="en-US" sz="1800" dirty="0">
                <a:solidFill>
                  <a:srgbClr val="595959"/>
                </a:solidFill>
                <a:latin typeface="微软雅黑" panose="020B0503020204020204" pitchFamily="34" charset="-122"/>
                <a:ea typeface="微软雅黑" panose="020B0503020204020204" pitchFamily="34" charset="-122"/>
              </a:rPr>
              <a:t>默认端口是80</a:t>
            </a:r>
            <a:r>
              <a:rPr lang="zh-CN" altLang="en-US" sz="1800">
                <a:solidFill>
                  <a:srgbClr val="595959"/>
                </a:solidFill>
                <a:latin typeface="微软雅黑" panose="020B0503020204020204" pitchFamily="34" charset="-122"/>
                <a:ea typeface="微软雅黑" panose="020B0503020204020204" pitchFamily="34" charset="-122"/>
              </a:rPr>
              <a:t>，HTTPS的</a:t>
            </a:r>
            <a:r>
              <a:rPr lang="zh-CN" altLang="en-US" sz="1800" dirty="0">
                <a:solidFill>
                  <a:srgbClr val="595959"/>
                </a:solidFill>
                <a:latin typeface="微软雅黑" panose="020B0503020204020204" pitchFamily="34" charset="-122"/>
                <a:ea typeface="微软雅黑" panose="020B0503020204020204" pitchFamily="34" charset="-122"/>
              </a:rPr>
              <a:t>默认端口是443</a:t>
            </a:r>
            <a:r>
              <a:rPr lang="zh-CN" altLang="en-US" sz="1800">
                <a:solidFill>
                  <a:srgbClr val="595959"/>
                </a:solidFill>
                <a:latin typeface="微软雅黑" panose="020B0503020204020204" pitchFamily="34" charset="-122"/>
                <a:ea typeface="微软雅黑" panose="020B0503020204020204" pitchFamily="34" charset="-122"/>
              </a:rPr>
              <a:t>，FTP的</a:t>
            </a:r>
            <a:r>
              <a:rPr lang="zh-CN" altLang="en-US" sz="1800" dirty="0">
                <a:solidFill>
                  <a:srgbClr val="595959"/>
                </a:solidFill>
                <a:latin typeface="微软雅黑" panose="020B0503020204020204" pitchFamily="34" charset="-122"/>
                <a:ea typeface="微软雅黑" panose="020B0503020204020204" pitchFamily="34" charset="-122"/>
              </a:rPr>
              <a:t>默认端口是21。</a:t>
            </a:r>
          </a:p>
          <a:p>
            <a:pPr marL="285750" indent="-285750" algn="l">
              <a:lnSpc>
                <a:spcPct val="150000"/>
              </a:lnSpc>
              <a:buClrTx/>
              <a:buSzTx/>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path：表示</a:t>
            </a:r>
            <a:r>
              <a:rPr lang="zh-CN" altLang="en-US" sz="1800" dirty="0">
                <a:solidFill>
                  <a:srgbClr val="0070C0"/>
                </a:solidFill>
                <a:latin typeface="微软雅黑" panose="020B0503020204020204" pitchFamily="34" charset="-122"/>
                <a:ea typeface="微软雅黑" panose="020B0503020204020204" pitchFamily="34" charset="-122"/>
              </a:rPr>
              <a:t>资源路径</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a:solidFill>
                  <a:srgbClr val="595959"/>
                </a:solidFill>
                <a:latin typeface="微软雅黑" panose="020B0503020204020204" pitchFamily="34" charset="-122"/>
                <a:ea typeface="微软雅黑" panose="020B0503020204020204" pitchFamily="34" charset="-122"/>
              </a:rPr>
              <a:t>使用“/”分隔</a:t>
            </a:r>
            <a:r>
              <a:rPr lang="zh-CN" altLang="en-US" sz="1800" dirty="0">
                <a:solidFill>
                  <a:srgbClr val="595959"/>
                </a:solidFill>
                <a:latin typeface="微软雅黑" panose="020B0503020204020204" pitchFamily="34" charset="-122"/>
                <a:ea typeface="微软雅黑" panose="020B0503020204020204" pitchFamily="34" charset="-122"/>
              </a:rPr>
              <a:t>。</a:t>
            </a:r>
          </a:p>
          <a:p>
            <a:pPr marL="285750" indent="-285750" algn="l">
              <a:lnSpc>
                <a:spcPct val="150000"/>
              </a:lnSpc>
              <a:buClrTx/>
              <a:buSzTx/>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parameters：表示</a:t>
            </a:r>
            <a:r>
              <a:rPr lang="zh-CN" altLang="en-US" sz="1800" dirty="0">
                <a:solidFill>
                  <a:srgbClr val="0070C0"/>
                </a:solidFill>
                <a:latin typeface="微软雅黑" panose="020B0503020204020204" pitchFamily="34" charset="-122"/>
                <a:ea typeface="微软雅黑" panose="020B0503020204020204" pitchFamily="34" charset="-122"/>
              </a:rPr>
              <a:t>参数</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用于指定查询参数</a:t>
            </a:r>
            <a:r>
              <a:rPr lang="zh-CN" altLang="en-US" sz="1800" dirty="0">
                <a:solidFill>
                  <a:srgbClr val="595959"/>
                </a:solidFill>
                <a:latin typeface="微软雅黑" panose="020B0503020204020204" pitchFamily="34" charset="-122"/>
                <a:ea typeface="微软雅黑" panose="020B0503020204020204" pitchFamily="34" charset="-122"/>
              </a:rPr>
              <a:t>，使用“?”与资源路径分隔，多个参数之间使用“&amp;”分隔。</a:t>
            </a:r>
          </a:p>
          <a:p>
            <a:pPr marL="285750" indent="-285750" algn="l">
              <a:lnSpc>
                <a:spcPct val="150000"/>
              </a:lnSpc>
              <a:buClrTx/>
              <a:buSzTx/>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query：表示</a:t>
            </a:r>
            <a:r>
              <a:rPr lang="zh-CN" altLang="en-US" sz="1800" dirty="0">
                <a:solidFill>
                  <a:srgbClr val="0070C0"/>
                </a:solidFill>
                <a:latin typeface="微软雅黑" panose="020B0503020204020204" pitchFamily="34" charset="-122"/>
                <a:ea typeface="微软雅黑" panose="020B0503020204020204" pitchFamily="34" charset="-122"/>
              </a:rPr>
              <a:t>查询</a:t>
            </a:r>
            <a:r>
              <a:rPr lang="zh-CN" altLang="en-US" sz="1800" dirty="0">
                <a:solidFill>
                  <a:srgbClr val="595959"/>
                </a:solidFill>
                <a:latin typeface="微软雅黑" panose="020B0503020204020204" pitchFamily="34" charset="-122"/>
                <a:ea typeface="微软雅黑" panose="020B0503020204020204" pitchFamily="34" charset="-122"/>
              </a:rPr>
              <a:t>，用于</a:t>
            </a:r>
            <a:r>
              <a:rPr lang="zh-CN" altLang="en-US" sz="1800" dirty="0">
                <a:solidFill>
                  <a:srgbClr val="0070C0"/>
                </a:solidFill>
                <a:latin typeface="微软雅黑" panose="020B0503020204020204" pitchFamily="34" charset="-122"/>
                <a:ea typeface="微软雅黑" panose="020B0503020204020204" pitchFamily="34" charset="-122"/>
              </a:rPr>
              <a:t>给动态网页传递参数</a:t>
            </a:r>
            <a:r>
              <a:rPr lang="zh-CN" altLang="en-US" sz="1800" dirty="0">
                <a:solidFill>
                  <a:srgbClr val="595959"/>
                </a:solidFill>
                <a:latin typeface="微软雅黑" panose="020B0503020204020204" pitchFamily="34" charset="-122"/>
                <a:ea typeface="微软雅黑" panose="020B0503020204020204" pitchFamily="34" charset="-122"/>
              </a:rPr>
              <a:t>，参数名和参数值之间使用“=”分隔。</a:t>
            </a:r>
          </a:p>
          <a:p>
            <a:pPr marL="285750" indent="-285750" algn="l">
              <a:lnSpc>
                <a:spcPct val="150000"/>
              </a:lnSpc>
              <a:buClrTx/>
              <a:buSzTx/>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fragment：表示</a:t>
            </a:r>
            <a:r>
              <a:rPr lang="zh-CN" altLang="en-US" sz="1800" dirty="0">
                <a:solidFill>
                  <a:srgbClr val="0070C0"/>
                </a:solidFill>
                <a:latin typeface="微软雅黑" panose="020B0503020204020204" pitchFamily="34" charset="-122"/>
                <a:ea typeface="微软雅黑" panose="020B0503020204020204" pitchFamily="34" charset="-122"/>
              </a:rPr>
              <a:t>信息片断</a:t>
            </a:r>
            <a:r>
              <a:rPr lang="zh-CN" altLang="en-US" sz="1800" dirty="0">
                <a:solidFill>
                  <a:srgbClr val="595959"/>
                </a:solidFill>
                <a:latin typeface="微软雅黑" panose="020B0503020204020204" pitchFamily="34" charset="-122"/>
                <a:ea typeface="微软雅黑" panose="020B0503020204020204" pitchFamily="34" charset="-122"/>
              </a:rPr>
              <a:t>，用于</a:t>
            </a:r>
            <a:r>
              <a:rPr lang="zh-CN" altLang="en-US" sz="1800" dirty="0">
                <a:solidFill>
                  <a:srgbClr val="0070C0"/>
                </a:solidFill>
                <a:latin typeface="微软雅黑" panose="020B0503020204020204" pitchFamily="34" charset="-122"/>
                <a:ea typeface="微软雅黑" panose="020B0503020204020204" pitchFamily="34" charset="-122"/>
              </a:rPr>
              <a:t>指定资源中的片断</a:t>
            </a:r>
            <a:r>
              <a:rPr lang="zh-CN" altLang="en-US" sz="1800" dirty="0">
                <a:solidFill>
                  <a:srgbClr val="595959"/>
                </a:solidFill>
                <a:latin typeface="微软雅黑" panose="020B0503020204020204" pitchFamily="34" charset="-122"/>
                <a:ea typeface="微软雅黑" panose="020B0503020204020204" pitchFamily="34" charset="-122"/>
              </a:rPr>
              <a:t>。</a:t>
            </a:r>
          </a:p>
        </p:txBody>
      </p:sp>
      <p:pic>
        <p:nvPicPr>
          <p:cNvPr id="2" name="图片 1">
            <a:extLst>
              <a:ext uri="{FF2B5EF4-FFF2-40B4-BE49-F238E27FC236}">
                <a16:creationId xmlns:a16="http://schemas.microsoft.com/office/drawing/2014/main" id="{920B9AB3-9C75-69F4-B52B-0909C62ED60F}"/>
              </a:ext>
            </a:extLst>
          </p:cNvPr>
          <p:cNvPicPr>
            <a:picLocks noChangeAspect="1"/>
          </p:cNvPicPr>
          <p:nvPr>
            <p:custDataLst>
              <p:tags r:id="rId1"/>
            </p:custDataLst>
          </p:nvPr>
        </p:nvPicPr>
        <p:blipFill>
          <a:blip r:embed="rId4"/>
          <a:stretch>
            <a:fillRect/>
          </a:stretch>
        </p:blipFill>
        <p:spPr>
          <a:xfrm>
            <a:off x="8903206" y="115931"/>
            <a:ext cx="2864766" cy="94758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67159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None/>
            </a:pP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本章小结</a:t>
            </a:r>
          </a:p>
        </p:txBody>
      </p:sp>
      <p:sp>
        <p:nvSpPr>
          <p:cNvPr id="4" name="圆角矩形 3"/>
          <p:cNvSpPr/>
          <p:nvPr/>
        </p:nvSpPr>
        <p:spPr>
          <a:xfrm>
            <a:off x="1527810" y="1990090"/>
            <a:ext cx="8909050" cy="3018790"/>
          </a:xfrm>
          <a:prstGeom prst="roundRect">
            <a:avLst>
              <a:gd name="adj" fmla="val 0"/>
            </a:avLst>
          </a:prstGeom>
          <a:noFill/>
          <a:ln w="31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5" name="TextBox 38"/>
          <p:cNvSpPr txBox="1"/>
          <p:nvPr/>
        </p:nvSpPr>
        <p:spPr>
          <a:xfrm>
            <a:off x="1913890" y="2493645"/>
            <a:ext cx="8136890" cy="2077085"/>
          </a:xfrm>
          <a:prstGeom prst="rect">
            <a:avLst/>
          </a:prstGeom>
          <a:noFill/>
        </p:spPr>
        <p:txBody>
          <a:bodyPr wrap="square" lIns="0" tIns="0" rIns="0" bIns="0" rtlCol="0">
            <a:spAutoFit/>
          </a:bodyPr>
          <a:lstStyle/>
          <a:p>
            <a:pPr algn="just">
              <a:lnSpc>
                <a:spcPct val="150000"/>
              </a:lnSpc>
              <a:buClrTx/>
              <a:buSzTx/>
              <a:buFontTx/>
            </a:pP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本章主要讲解了接口测试的相关内容，包括</a:t>
            </a:r>
            <a:r>
              <a:rPr lang="zh-CN" altLang="en-US"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接口测试简介</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HTTP</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Postman入门</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Postman的基本使用</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和</a:t>
            </a:r>
            <a:r>
              <a:rPr lang="zh-CN" altLang="en-US"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iHRM人力资源管理系统实例</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。其中，Postman的基本使用的内容需要重点掌握，iHRM人力资源管理系统中的内容需要根据测试步骤进行练习。通过本章的学习，读者应能够掌握如何</a:t>
            </a:r>
            <a:r>
              <a:rPr lang="zh-CN" altLang="en-US"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使用Postman对项目中的接口进行测试</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p>
        </p:txBody>
      </p:sp>
      <p:sp>
        <p:nvSpPr>
          <p:cNvPr id="6" name="椭圆 5"/>
          <p:cNvSpPr/>
          <p:nvPr/>
        </p:nvSpPr>
        <p:spPr>
          <a:xfrm>
            <a:off x="4513580" y="1558290"/>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微软雅黑" panose="020B0503020204020204" pitchFamily="34" charset="-122"/>
                <a:ea typeface="微软雅黑" panose="020B0503020204020204" pitchFamily="34" charset="-122"/>
              </a:rPr>
              <a:t>本</a:t>
            </a:r>
          </a:p>
        </p:txBody>
      </p:sp>
      <p:sp>
        <p:nvSpPr>
          <p:cNvPr id="7" name="椭圆 6"/>
          <p:cNvSpPr/>
          <p:nvPr/>
        </p:nvSpPr>
        <p:spPr>
          <a:xfrm>
            <a:off x="5232400" y="1558290"/>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latin typeface="微软雅黑" panose="020B0503020204020204" pitchFamily="34" charset="-122"/>
                <a:ea typeface="微软雅黑" panose="020B0503020204020204" pitchFamily="34" charset="-122"/>
                <a:sym typeface="+mn-ea"/>
              </a:rPr>
              <a:t>章</a:t>
            </a:r>
          </a:p>
        </p:txBody>
      </p:sp>
      <p:sp>
        <p:nvSpPr>
          <p:cNvPr id="8" name="椭圆 7"/>
          <p:cNvSpPr/>
          <p:nvPr/>
        </p:nvSpPr>
        <p:spPr>
          <a:xfrm>
            <a:off x="5951220" y="1558290"/>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a:latin typeface="微软雅黑" panose="020B0503020204020204" pitchFamily="34" charset="-122"/>
                <a:ea typeface="微软雅黑" panose="020B0503020204020204" pitchFamily="34" charset="-122"/>
                <a:sym typeface="+mn-ea"/>
              </a:rPr>
              <a:t>小</a:t>
            </a:r>
          </a:p>
        </p:txBody>
      </p:sp>
      <p:sp>
        <p:nvSpPr>
          <p:cNvPr id="9" name="椭圆 8"/>
          <p:cNvSpPr/>
          <p:nvPr/>
        </p:nvSpPr>
        <p:spPr>
          <a:xfrm>
            <a:off x="6670040" y="1558290"/>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a:latin typeface="微软雅黑" panose="020B0503020204020204" pitchFamily="34" charset="-122"/>
                <a:ea typeface="微软雅黑" panose="020B0503020204020204" pitchFamily="34" charset="-122"/>
                <a:sym typeface="+mn-ea"/>
              </a:rPr>
              <a:t>结</a:t>
            </a:r>
          </a:p>
        </p:txBody>
      </p:sp>
      <p:pic>
        <p:nvPicPr>
          <p:cNvPr id="2" name="图片 1">
            <a:extLst>
              <a:ext uri="{FF2B5EF4-FFF2-40B4-BE49-F238E27FC236}">
                <a16:creationId xmlns:a16="http://schemas.microsoft.com/office/drawing/2014/main" id="{0B7BA403-1783-3711-9A26-0294EA025E83}"/>
              </a:ext>
            </a:extLst>
          </p:cNvPr>
          <p:cNvPicPr>
            <a:picLocks noChangeAspect="1"/>
          </p:cNvPicPr>
          <p:nvPr>
            <p:custDataLst>
              <p:tags r:id="rId1"/>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FF4154-E67B-B7B9-6A8F-9579B14B10E8}"/>
              </a:ext>
            </a:extLst>
          </p:cNvPr>
          <p:cNvPicPr>
            <a:picLocks noChangeAspect="1"/>
          </p:cNvPicPr>
          <p:nvPr>
            <p:custDataLst>
              <p:tags r:id="rId1"/>
            </p:custDataLst>
          </p:nvPr>
        </p:nvPicPr>
        <p:blipFill>
          <a:blip r:embed="rId4"/>
          <a:stretch>
            <a:fillRect/>
          </a:stretch>
        </p:blipFill>
        <p:spPr>
          <a:xfrm>
            <a:off x="3960018" y="3717794"/>
            <a:ext cx="4270375" cy="10382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67402" y="1557794"/>
            <a:ext cx="10183804" cy="220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en-US" altLang="zh-CN" sz="1800">
                <a:solidFill>
                  <a:srgbClr val="595959"/>
                </a:solidFill>
                <a:latin typeface="微软雅黑" panose="020B0503020204020204" pitchFamily="34" charset="-122"/>
                <a:ea typeface="微软雅黑" panose="020B0503020204020204" pitchFamily="34" charset="-122"/>
              </a:rPr>
              <a:t>为了让读者更加熟悉 URL，下面通过一个例子说明</a:t>
            </a:r>
            <a:r>
              <a:rPr lang="en-US" altLang="zh-CN" sz="1800">
                <a:solidFill>
                  <a:srgbClr val="0070C0"/>
                </a:solidFill>
                <a:latin typeface="微软雅黑" panose="020B0503020204020204" pitchFamily="34" charset="-122"/>
                <a:ea typeface="微软雅黑" panose="020B0503020204020204" pitchFamily="34" charset="-122"/>
              </a:rPr>
              <a:t>URL的组成</a:t>
            </a:r>
            <a:r>
              <a:rPr lang="en-US" altLang="zh-CN" sz="1800">
                <a:solidFill>
                  <a:srgbClr val="595959"/>
                </a:solidFill>
                <a:latin typeface="微软雅黑" panose="020B0503020204020204" pitchFamily="34" charset="-122"/>
                <a:ea typeface="微软雅黑" panose="020B0503020204020204" pitchFamily="34" charset="-122"/>
              </a:rPr>
              <a:t>。</a:t>
            </a:r>
          </a:p>
          <a:p>
            <a:pPr algn="just">
              <a:lnSpc>
                <a:spcPct val="150000"/>
              </a:lnSpc>
            </a:pP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pPr>
            <a:r>
              <a:rPr lang="en-US" altLang="zh-CN" sz="1800">
                <a:solidFill>
                  <a:srgbClr val="595959"/>
                </a:solidFill>
                <a:latin typeface="微软雅黑" panose="020B0503020204020204" pitchFamily="34" charset="-122"/>
                <a:ea typeface="微软雅黑" panose="020B0503020204020204" pitchFamily="34" charset="-122"/>
              </a:rPr>
              <a:t>例如，http://www.example.com:80/index. html?id=001&amp;page=1，该URL 的协议为 HTTP，主机名或IP地址为www.example.com，端口号为80，资源路径为/index.html，查询参数id=001&amp;page=1。</a:t>
            </a:r>
            <a:endParaRPr lang="zh-CN" altLang="zh-CN" sz="1800">
              <a:solidFill>
                <a:srgbClr val="595959"/>
              </a:solidFill>
              <a:latin typeface="微软雅黑" panose="020B0503020204020204" pitchFamily="34" charset="-122"/>
              <a:ea typeface="微软雅黑" panose="020B0503020204020204" pitchFamily="34" charset="-122"/>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4.2.1</a:t>
            </a:r>
            <a:r>
              <a:rPr sz="2400" b="1">
                <a:solidFill>
                  <a:srgbClr val="595959"/>
                </a:solidFill>
                <a:latin typeface="微软雅黑" panose="020B0503020204020204" pitchFamily="34" charset="-122"/>
                <a:ea typeface="微软雅黑" panose="020B0503020204020204" pitchFamily="34" charset="-122"/>
                <a:cs typeface="+mn-ea"/>
                <a:sym typeface="+mn-lt"/>
              </a:rPr>
              <a:t>	统一资源定位符</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21643BA6-1854-27BA-CCBB-BAF40084DAB8}"/>
              </a:ext>
            </a:extLst>
          </p:cNvPr>
          <p:cNvPicPr>
            <a:picLocks noChangeAspect="1"/>
          </p:cNvPicPr>
          <p:nvPr>
            <p:custDataLst>
              <p:tags r:id="rId1"/>
            </p:custDataLst>
          </p:nvPr>
        </p:nvPicPr>
        <p:blipFill>
          <a:blip r:embed="rId4"/>
          <a:stretch>
            <a:fillRect/>
          </a:stretch>
        </p:blipFill>
        <p:spPr>
          <a:xfrm>
            <a:off x="8903206" y="46247"/>
            <a:ext cx="2864766" cy="947581"/>
          </a:xfrm>
          <a:prstGeom prst="rect">
            <a:avLst/>
          </a:prstGeom>
        </p:spPr>
      </p:pic>
    </p:spTree>
    <p:extLst>
      <p:ext uri="{BB962C8B-B14F-4D97-AF65-F5344CB8AC3E}">
        <p14:creationId xmlns:p14="http://schemas.microsoft.com/office/powerpoint/2010/main" val="328866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935354" y="3213770"/>
            <a:ext cx="5669299"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HTTP请求</a:t>
            </a: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的格式</a:t>
            </a: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a:t>
            </a: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归纳</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HTTP请求的3个组成部分</a:t>
            </a: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4.2.2	HTTP请求</a:t>
            </a:r>
          </a:p>
        </p:txBody>
      </p:sp>
      <p:pic>
        <p:nvPicPr>
          <p:cNvPr id="2" name="图片 1">
            <a:extLst>
              <a:ext uri="{FF2B5EF4-FFF2-40B4-BE49-F238E27FC236}">
                <a16:creationId xmlns:a16="http://schemas.microsoft.com/office/drawing/2014/main" id="{08535C98-CE0C-E233-B096-2D78140C24AA}"/>
              </a:ext>
            </a:extLst>
          </p:cNvPr>
          <p:cNvPicPr>
            <a:picLocks noChangeAspect="1"/>
          </p:cNvPicPr>
          <p:nvPr>
            <p:custDataLst>
              <p:tags r:id="rId1"/>
            </p:custDataLst>
          </p:nvPr>
        </p:nvPicPr>
        <p:blipFill>
          <a:blip r:embed="rId5"/>
          <a:stretch>
            <a:fillRect/>
          </a:stretch>
        </p:blipFill>
        <p:spPr>
          <a:xfrm>
            <a:off x="8903206" y="46247"/>
            <a:ext cx="2864766" cy="94758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4799330" y="1341755"/>
            <a:ext cx="6630035" cy="136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a:solidFill>
                  <a:srgbClr val="595959"/>
                </a:solidFill>
                <a:latin typeface="微软雅黑" panose="020B0503020204020204" pitchFamily="34" charset="-122"/>
                <a:ea typeface="微软雅黑" panose="020B0503020204020204" pitchFamily="34" charset="-122"/>
              </a:rPr>
              <a:t>HTTP请求是指客户端向服务器发送的请求消息。HTTP请求主要由</a:t>
            </a:r>
            <a:r>
              <a:rPr lang="zh-CN" altLang="en-US" sz="1800" dirty="0">
                <a:solidFill>
                  <a:srgbClr val="0070C0"/>
                </a:solidFill>
                <a:latin typeface="微软雅黑" panose="020B0503020204020204" pitchFamily="34" charset="-122"/>
                <a:ea typeface="微软雅黑" panose="020B0503020204020204" pitchFamily="34" charset="-122"/>
              </a:rPr>
              <a:t>请求行、请求头和请求体</a:t>
            </a:r>
            <a:r>
              <a:rPr lang="zh-CN" altLang="en-US" sz="1800" dirty="0">
                <a:solidFill>
                  <a:srgbClr val="595959"/>
                </a:solidFill>
                <a:latin typeface="微软雅黑" panose="020B0503020204020204" pitchFamily="34" charset="-122"/>
                <a:ea typeface="微软雅黑" panose="020B0503020204020204" pitchFamily="34" charset="-122"/>
              </a:rPr>
              <a:t>组成，</a:t>
            </a:r>
            <a:r>
              <a:rPr lang="zh-CN" altLang="en-US" sz="1800" dirty="0">
                <a:solidFill>
                  <a:srgbClr val="0070C0"/>
                </a:solidFill>
                <a:latin typeface="微软雅黑" panose="020B0503020204020204" pitchFamily="34" charset="-122"/>
                <a:ea typeface="微软雅黑" panose="020B0503020204020204" pitchFamily="34" charset="-122"/>
              </a:rPr>
              <a:t>HTTP请求的格式</a:t>
            </a:r>
            <a:r>
              <a:rPr lang="zh-CN" altLang="en-US" sz="1800" dirty="0">
                <a:solidFill>
                  <a:srgbClr val="595959"/>
                </a:solidFill>
                <a:latin typeface="微软雅黑" panose="020B0503020204020204" pitchFamily="34" charset="-122"/>
                <a:ea typeface="微软雅黑" panose="020B0503020204020204" pitchFamily="34" charset="-122"/>
              </a:rPr>
              <a:t>如下图所示。</a:t>
            </a:r>
          </a:p>
        </p:txBody>
      </p:sp>
      <p:pic>
        <p:nvPicPr>
          <p:cNvPr id="33" name="图片 32"/>
          <p:cNvPicPr>
            <a:picLocks noChangeAspect="1"/>
          </p:cNvPicPr>
          <p:nvPr/>
        </p:nvPicPr>
        <p:blipFill>
          <a:blip r:embed="rId4"/>
          <a:stretch>
            <a:fillRect/>
          </a:stretch>
        </p:blipFill>
        <p:spPr>
          <a:xfrm>
            <a:off x="839386" y="1413456"/>
            <a:ext cx="3715858" cy="4006159"/>
          </a:xfrm>
          <a:prstGeom prst="rect">
            <a:avLst/>
          </a:prstGeom>
        </p:spPr>
      </p:pic>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4.2.2	HTTP请求</a:t>
            </a:r>
          </a:p>
        </p:txBody>
      </p:sp>
      <p:pic>
        <p:nvPicPr>
          <p:cNvPr id="3" name="图片 2" descr="111"/>
          <p:cNvPicPr>
            <a:picLocks noChangeAspect="1"/>
          </p:cNvPicPr>
          <p:nvPr/>
        </p:nvPicPr>
        <p:blipFill>
          <a:blip r:embed="rId5"/>
          <a:stretch>
            <a:fillRect/>
          </a:stretch>
        </p:blipFill>
        <p:spPr>
          <a:xfrm>
            <a:off x="4871085" y="2853690"/>
            <a:ext cx="6444609" cy="2160104"/>
          </a:xfrm>
          <a:prstGeom prst="rect">
            <a:avLst/>
          </a:prstGeom>
        </p:spPr>
      </p:pic>
      <p:pic>
        <p:nvPicPr>
          <p:cNvPr id="4" name="图片 3">
            <a:extLst>
              <a:ext uri="{FF2B5EF4-FFF2-40B4-BE49-F238E27FC236}">
                <a16:creationId xmlns:a16="http://schemas.microsoft.com/office/drawing/2014/main" id="{9DFBFDDC-48E8-88E3-DB98-FFB1225C4A0B}"/>
              </a:ext>
            </a:extLst>
          </p:cNvPr>
          <p:cNvPicPr>
            <a:picLocks noChangeAspect="1"/>
          </p:cNvPicPr>
          <p:nvPr>
            <p:custDataLst>
              <p:tags r:id="rId1"/>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1847215" y="1949450"/>
            <a:ext cx="8210550" cy="688340"/>
            <a:chOff x="978872" y="1800500"/>
            <a:chExt cx="6018237" cy="515937"/>
          </a:xfrm>
        </p:grpSpPr>
        <p:sp>
          <p:nvSpPr>
            <p:cNvPr id="81" name="Pentagon 3"/>
            <p:cNvSpPr/>
            <p:nvPr/>
          </p:nvSpPr>
          <p:spPr bwMode="auto">
            <a:xfrm>
              <a:off x="978872" y="1800500"/>
              <a:ext cx="6018237"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了解接口测试，</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能够描述</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接口测试的原理与实现方式</a:t>
              </a:r>
            </a:p>
          </p:txBody>
        </p:sp>
        <p:sp>
          <p:nvSpPr>
            <p:cNvPr id="82"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3" name="组合 82"/>
          <p:cNvGrpSpPr/>
          <p:nvPr/>
        </p:nvGrpSpPr>
        <p:grpSpPr>
          <a:xfrm>
            <a:off x="1852295" y="2819400"/>
            <a:ext cx="8206105" cy="685800"/>
            <a:chOff x="978872" y="2570437"/>
            <a:chExt cx="5437064" cy="514350"/>
          </a:xfrm>
        </p:grpSpPr>
        <p:sp>
          <p:nvSpPr>
            <p:cNvPr id="84"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熟悉HTTP，</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能够归纳</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HTTP请求和响应</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的组成部分</a:t>
              </a:r>
            </a:p>
          </p:txBody>
        </p:sp>
        <p:sp>
          <p:nvSpPr>
            <p:cNvPr id="8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 name="组合 1"/>
          <p:cNvGrpSpPr/>
          <p:nvPr/>
        </p:nvGrpSpPr>
        <p:grpSpPr>
          <a:xfrm>
            <a:off x="1852295" y="3717290"/>
            <a:ext cx="8206105" cy="688340"/>
            <a:chOff x="978872" y="1800500"/>
            <a:chExt cx="5471124" cy="515937"/>
          </a:xfrm>
        </p:grpSpPr>
        <p:sp>
          <p:nvSpPr>
            <p:cNvPr id="3"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20000"/>
                </a:lnSpc>
                <a:buClrTx/>
                <a:buSzTx/>
                <a:buFontTx/>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掌握Postman的安装方式，能够独立</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安装Postman</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工具</a:t>
              </a:r>
            </a:p>
          </p:txBody>
        </p:sp>
        <p:sp>
          <p:nvSpPr>
            <p:cNvPr id="4"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5" name="组合 4"/>
          <p:cNvGrpSpPr/>
          <p:nvPr/>
        </p:nvGrpSpPr>
        <p:grpSpPr>
          <a:xfrm>
            <a:off x="1857375" y="4587240"/>
            <a:ext cx="8200390" cy="685800"/>
            <a:chOff x="978872" y="2570437"/>
            <a:chExt cx="5629551" cy="514350"/>
          </a:xfrm>
        </p:grpSpPr>
        <p:sp>
          <p:nvSpPr>
            <p:cNvPr id="6" name="Pentagon 5"/>
            <p:cNvSpPr/>
            <p:nvPr/>
          </p:nvSpPr>
          <p:spPr bwMode="auto">
            <a:xfrm>
              <a:off x="978872" y="2570437"/>
              <a:ext cx="5629551"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20000"/>
                </a:lnSpc>
                <a:buClrTx/>
                <a:buSzTx/>
                <a:buFontTx/>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掌握使用Postman发送请求的方式，能够</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使用Postman发送一个简单的请求</a:t>
              </a:r>
            </a:p>
          </p:txBody>
        </p:sp>
        <p:sp>
          <p:nvSpPr>
            <p:cNvPr id="7"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43691" y="909794"/>
            <a:ext cx="9681845" cy="136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b="1">
                <a:solidFill>
                  <a:srgbClr val="595959"/>
                </a:solidFill>
                <a:latin typeface="微软雅黑" panose="020B0503020204020204" pitchFamily="34" charset="-122"/>
                <a:ea typeface="微软雅黑" panose="020B0503020204020204" pitchFamily="34" charset="-122"/>
              </a:rPr>
              <a:t>1</a:t>
            </a:r>
            <a:r>
              <a:rPr lang="zh-CN" altLang="en-US" sz="1800" b="1" dirty="0">
                <a:solidFill>
                  <a:srgbClr val="595959"/>
                </a:solidFill>
                <a:latin typeface="微软雅黑" panose="020B0503020204020204" pitchFamily="34" charset="-122"/>
                <a:ea typeface="微软雅黑" panose="020B0503020204020204" pitchFamily="34" charset="-122"/>
              </a:rPr>
              <a:t>.</a:t>
            </a:r>
            <a:r>
              <a:rPr lang="en-US" altLang="zh-CN" sz="1800" b="1" dirty="0">
                <a:solidFill>
                  <a:srgbClr val="595959"/>
                </a:solidFill>
                <a:latin typeface="微软雅黑" panose="020B0503020204020204" pitchFamily="34" charset="-122"/>
                <a:ea typeface="微软雅黑" panose="020B0503020204020204" pitchFamily="34" charset="-122"/>
              </a:rPr>
              <a:t> </a:t>
            </a:r>
            <a:r>
              <a:rPr lang="zh-CN" altLang="en-US" sz="1800" b="1" dirty="0">
                <a:solidFill>
                  <a:srgbClr val="595959"/>
                </a:solidFill>
                <a:latin typeface="微软雅黑" panose="020B0503020204020204" pitchFamily="34" charset="-122"/>
                <a:ea typeface="微软雅黑" panose="020B0503020204020204" pitchFamily="34" charset="-122"/>
              </a:rPr>
              <a:t>请求行</a:t>
            </a:r>
          </a:p>
          <a:p>
            <a:pPr algn="just">
              <a:lnSpc>
                <a:spcPct val="150000"/>
              </a:lnSpc>
              <a:buClrTx/>
              <a:buSzTx/>
              <a:buFontTx/>
            </a:pPr>
            <a:r>
              <a:rPr lang="zh-CN" altLang="en-US" sz="1800" dirty="0">
                <a:solidFill>
                  <a:srgbClr val="595959"/>
                </a:solidFill>
                <a:latin typeface="微软雅黑" panose="020B0503020204020204" pitchFamily="34" charset="-122"/>
                <a:ea typeface="微软雅黑" panose="020B0503020204020204" pitchFamily="34" charset="-122"/>
              </a:rPr>
              <a:t>请求行用于指定客户端向服务器发送的</a:t>
            </a:r>
            <a:r>
              <a:rPr lang="zh-CN" altLang="en-US" sz="1800" dirty="0">
                <a:solidFill>
                  <a:srgbClr val="0070C0"/>
                </a:solidFill>
                <a:latin typeface="微软雅黑" panose="020B0503020204020204" pitchFamily="34" charset="-122"/>
                <a:ea typeface="微软雅黑" panose="020B0503020204020204" pitchFamily="34" charset="-122"/>
              </a:rPr>
              <a:t>请求方法</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请求地址（URL）</a:t>
            </a:r>
            <a:r>
              <a:rPr lang="zh-CN" altLang="en-US" sz="1800" dirty="0">
                <a:solidFill>
                  <a:srgbClr val="595959"/>
                </a:solidFill>
                <a:latin typeface="微软雅黑" panose="020B0503020204020204" pitchFamily="34" charset="-122"/>
                <a:ea typeface="微软雅黑" panose="020B0503020204020204" pitchFamily="34" charset="-122"/>
              </a:rPr>
              <a:t>和</a:t>
            </a:r>
            <a:r>
              <a:rPr lang="zh-CN" altLang="en-US" sz="1800" dirty="0">
                <a:solidFill>
                  <a:srgbClr val="0070C0"/>
                </a:solidFill>
                <a:latin typeface="微软雅黑" panose="020B0503020204020204" pitchFamily="34" charset="-122"/>
                <a:ea typeface="微软雅黑" panose="020B0503020204020204" pitchFamily="34" charset="-122"/>
              </a:rPr>
              <a:t>协议版本</a:t>
            </a:r>
            <a:r>
              <a:rPr lang="zh-CN" altLang="en-US" sz="1800" dirty="0">
                <a:solidFill>
                  <a:srgbClr val="595959"/>
                </a:solidFill>
                <a:latin typeface="微软雅黑" panose="020B0503020204020204" pitchFamily="34" charset="-122"/>
                <a:ea typeface="微软雅黑" panose="020B0503020204020204" pitchFamily="34" charset="-122"/>
              </a:rPr>
              <a:t>，位于HTTP请求中的第1行。在接口测试中，</a:t>
            </a:r>
            <a:r>
              <a:rPr lang="zh-CN" altLang="en-US" sz="1800" dirty="0">
                <a:solidFill>
                  <a:srgbClr val="0070C0"/>
                </a:solidFill>
                <a:latin typeface="微软雅黑" panose="020B0503020204020204" pitchFamily="34" charset="-122"/>
                <a:ea typeface="微软雅黑" panose="020B0503020204020204" pitchFamily="34" charset="-122"/>
              </a:rPr>
              <a:t>常用的请求方法和说明</a:t>
            </a:r>
            <a:r>
              <a:rPr lang="zh-CN" altLang="en-US" sz="1800" dirty="0">
                <a:solidFill>
                  <a:srgbClr val="595959"/>
                </a:solidFill>
                <a:latin typeface="微软雅黑" panose="020B0503020204020204" pitchFamily="34" charset="-122"/>
                <a:ea typeface="微软雅黑" panose="020B0503020204020204" pitchFamily="34" charset="-122"/>
              </a:rPr>
              <a:t>如下表所示。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4.2.2	HTTP请求</a:t>
            </a:r>
          </a:p>
        </p:txBody>
      </p:sp>
      <p:graphicFrame>
        <p:nvGraphicFramePr>
          <p:cNvPr id="4" name="表格 3"/>
          <p:cNvGraphicFramePr/>
          <p:nvPr>
            <p:custDataLst>
              <p:tags r:id="rId1"/>
            </p:custDataLst>
            <p:extLst>
              <p:ext uri="{D42A27DB-BD31-4B8C-83A1-F6EECF244321}">
                <p14:modId xmlns:p14="http://schemas.microsoft.com/office/powerpoint/2010/main" val="2646826767"/>
              </p:ext>
            </p:extLst>
          </p:nvPr>
        </p:nvGraphicFramePr>
        <p:xfrm>
          <a:off x="2024613" y="2709794"/>
          <a:ext cx="7920000" cy="2735714"/>
        </p:xfrm>
        <a:graphic>
          <a:graphicData uri="http://schemas.openxmlformats.org/drawingml/2006/table">
            <a:tbl>
              <a:tblPr firstRow="1" bandRow="1">
                <a:tableStyleId>{5C22544A-7EE6-4342-B048-85BDC9FD1C3A}</a:tableStyleId>
              </a:tblPr>
              <a:tblGrid>
                <a:gridCol w="3816000">
                  <a:extLst>
                    <a:ext uri="{9D8B030D-6E8A-4147-A177-3AD203B41FA5}">
                      <a16:colId xmlns:a16="http://schemas.microsoft.com/office/drawing/2014/main" val="20000"/>
                    </a:ext>
                  </a:extLst>
                </a:gridCol>
                <a:gridCol w="4104000">
                  <a:extLst>
                    <a:ext uri="{9D8B030D-6E8A-4147-A177-3AD203B41FA5}">
                      <a16:colId xmlns:a16="http://schemas.microsoft.com/office/drawing/2014/main" val="20001"/>
                    </a:ext>
                  </a:extLst>
                </a:gridCol>
              </a:tblGrid>
              <a:tr h="537559">
                <a:tc>
                  <a:txBody>
                    <a:bodyPr/>
                    <a:lstStyle/>
                    <a:p>
                      <a:pPr algn="ctr">
                        <a:lnSpc>
                          <a:spcPct val="90000"/>
                        </a:lnSpc>
                        <a:buNone/>
                      </a:pPr>
                      <a:r>
                        <a:rPr lang="zh-CN" altLang="en-US" sz="1800" b="1">
                          <a:latin typeface="微软雅黑" panose="020B0503020204020204" pitchFamily="34" charset="-122"/>
                          <a:ea typeface="微软雅黑" panose="020B0503020204020204" pitchFamily="34" charset="-122"/>
                        </a:rPr>
                        <a:t>请求方法</a:t>
                      </a:r>
                    </a:p>
                  </a:txBody>
                  <a:tcPr anchor="ctr"/>
                </a:tc>
                <a:tc>
                  <a:txBody>
                    <a:bodyPr/>
                    <a:lstStyle/>
                    <a:p>
                      <a:pPr algn="ctr">
                        <a:lnSpc>
                          <a:spcPct val="90000"/>
                        </a:lnSpc>
                        <a:buNone/>
                      </a:pPr>
                      <a:r>
                        <a:rPr lang="zh-CN" altLang="en-US" sz="1800">
                          <a:latin typeface="微软雅黑" panose="020B0503020204020204" pitchFamily="34" charset="-122"/>
                          <a:ea typeface="微软雅黑" panose="020B0503020204020204" pitchFamily="34" charset="-122"/>
                        </a:rPr>
                        <a:t>说明</a:t>
                      </a:r>
                    </a:p>
                  </a:txBody>
                  <a:tcPr anchor="ctr"/>
                </a:tc>
                <a:extLst>
                  <a:ext uri="{0D108BD9-81ED-4DB2-BD59-A6C34878D82A}">
                    <a16:rowId xmlns:a16="http://schemas.microsoft.com/office/drawing/2014/main" val="10000"/>
                  </a:ext>
                </a:extLst>
              </a:tr>
              <a:tr h="573360">
                <a:tc>
                  <a:txBody>
                    <a:bodyPr/>
                    <a:lstStyle/>
                    <a:p>
                      <a:pPr algn="ctr">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GET</a:t>
                      </a:r>
                    </a:p>
                  </a:txBody>
                  <a:tcPr anchor="ctr"/>
                </a:tc>
                <a:tc>
                  <a:txBody>
                    <a:bodyPr/>
                    <a:lstStyle/>
                    <a:p>
                      <a:pPr algn="ctr">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用于请求服务器获取指定的资源</a:t>
                      </a:r>
                    </a:p>
                  </a:txBody>
                  <a:tcPr anchor="ctr"/>
                </a:tc>
                <a:extLst>
                  <a:ext uri="{0D108BD9-81ED-4DB2-BD59-A6C34878D82A}">
                    <a16:rowId xmlns:a16="http://schemas.microsoft.com/office/drawing/2014/main" val="10001"/>
                  </a:ext>
                </a:extLst>
              </a:tr>
              <a:tr h="533704">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POST</a:t>
                      </a:r>
                    </a:p>
                  </a:txBody>
                  <a:tcPr anchor="ctr"/>
                </a:tc>
                <a:tc>
                  <a:txBody>
                    <a:bodyPr/>
                    <a:lstStyle/>
                    <a:p>
                      <a:pPr algn="ctr">
                        <a:buNone/>
                      </a:pPr>
                      <a:r>
                        <a:rPr sz="1800" kern="1200">
                          <a:solidFill>
                            <a:srgbClr val="595959"/>
                          </a:solidFill>
                          <a:latin typeface="微软雅黑" panose="020B0503020204020204" pitchFamily="34" charset="-122"/>
                          <a:ea typeface="微软雅黑" panose="020B0503020204020204" pitchFamily="34" charset="-122"/>
                          <a:cs typeface="+mn-cs"/>
                        </a:rPr>
                        <a:t>用于请求服务器提交指定的资源</a:t>
                      </a:r>
                    </a:p>
                  </a:txBody>
                  <a:tcPr anchor="ctr"/>
                </a:tc>
                <a:extLst>
                  <a:ext uri="{0D108BD9-81ED-4DB2-BD59-A6C34878D82A}">
                    <a16:rowId xmlns:a16="http://schemas.microsoft.com/office/drawing/2014/main" val="10002"/>
                  </a:ext>
                </a:extLst>
              </a:tr>
              <a:tr h="541415">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PUT</a:t>
                      </a:r>
                    </a:p>
                  </a:txBody>
                  <a:tcPr anchor="ctr"/>
                </a:tc>
                <a:tc>
                  <a:txBody>
                    <a:bodyPr/>
                    <a:lstStyle/>
                    <a:p>
                      <a:pPr algn="ctr">
                        <a:buNone/>
                      </a:pPr>
                      <a:r>
                        <a:rPr sz="1800" kern="1200">
                          <a:solidFill>
                            <a:srgbClr val="595959"/>
                          </a:solidFill>
                          <a:latin typeface="微软雅黑" panose="020B0503020204020204" pitchFamily="34" charset="-122"/>
                          <a:ea typeface="微软雅黑" panose="020B0503020204020204" pitchFamily="34" charset="-122"/>
                          <a:cs typeface="+mn-cs"/>
                        </a:rPr>
                        <a:t>用于请求服务器更新指定的资源</a:t>
                      </a:r>
                    </a:p>
                  </a:txBody>
                  <a:tcPr anchor="ctr"/>
                </a:tc>
                <a:extLst>
                  <a:ext uri="{0D108BD9-81ED-4DB2-BD59-A6C34878D82A}">
                    <a16:rowId xmlns:a16="http://schemas.microsoft.com/office/drawing/2014/main" val="10003"/>
                  </a:ext>
                </a:extLst>
              </a:tr>
              <a:tr h="549676">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DELETE</a:t>
                      </a:r>
                    </a:p>
                  </a:txBody>
                  <a:tcPr anchor="ctr"/>
                </a:tc>
                <a:tc>
                  <a:txBody>
                    <a:bodyPr/>
                    <a:lstStyle/>
                    <a:p>
                      <a:pPr algn="ctr">
                        <a:buNone/>
                      </a:pPr>
                      <a:r>
                        <a:rPr sz="1800" kern="1200">
                          <a:solidFill>
                            <a:srgbClr val="595959"/>
                          </a:solidFill>
                          <a:latin typeface="微软雅黑" panose="020B0503020204020204" pitchFamily="34" charset="-122"/>
                          <a:ea typeface="微软雅黑" panose="020B0503020204020204" pitchFamily="34" charset="-122"/>
                          <a:cs typeface="+mn-cs"/>
                        </a:rPr>
                        <a:t>用于请求服务器删除指定的资源</a:t>
                      </a:r>
                    </a:p>
                  </a:txBody>
                  <a:tcPr anchor="ctr"/>
                </a:tc>
                <a:extLst>
                  <a:ext uri="{0D108BD9-81ED-4DB2-BD59-A6C34878D82A}">
                    <a16:rowId xmlns:a16="http://schemas.microsoft.com/office/drawing/2014/main" val="10004"/>
                  </a:ext>
                </a:extLst>
              </a:tr>
            </a:tbl>
          </a:graphicData>
        </a:graphic>
      </p:graphicFrame>
      <p:pic>
        <p:nvPicPr>
          <p:cNvPr id="3" name="图片 2">
            <a:extLst>
              <a:ext uri="{FF2B5EF4-FFF2-40B4-BE49-F238E27FC236}">
                <a16:creationId xmlns:a16="http://schemas.microsoft.com/office/drawing/2014/main" id="{0F718820-36E3-1863-BEF8-C47DF63F7BA1}"/>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43635" y="837565"/>
            <a:ext cx="9681845" cy="136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800" b="1" dirty="0">
                <a:solidFill>
                  <a:srgbClr val="595959"/>
                </a:solidFill>
                <a:latin typeface="微软雅黑" panose="020B0503020204020204" pitchFamily="34" charset="-122"/>
                <a:ea typeface="微软雅黑" panose="020B0503020204020204" pitchFamily="34" charset="-122"/>
              </a:rPr>
              <a:t>2.</a:t>
            </a:r>
            <a:r>
              <a:rPr lang="en-US" altLang="zh-CN" sz="1800" b="1" dirty="0">
                <a:solidFill>
                  <a:srgbClr val="595959"/>
                </a:solidFill>
                <a:latin typeface="微软雅黑" panose="020B0503020204020204" pitchFamily="34" charset="-122"/>
                <a:ea typeface="微软雅黑" panose="020B0503020204020204" pitchFamily="34" charset="-122"/>
              </a:rPr>
              <a:t> </a:t>
            </a:r>
            <a:r>
              <a:rPr lang="zh-CN" altLang="en-US" sz="1800" b="1" dirty="0">
                <a:solidFill>
                  <a:srgbClr val="595959"/>
                </a:solidFill>
                <a:latin typeface="微软雅黑" panose="020B0503020204020204" pitchFamily="34" charset="-122"/>
                <a:ea typeface="微软雅黑" panose="020B0503020204020204" pitchFamily="34" charset="-122"/>
              </a:rPr>
              <a:t>请求头</a:t>
            </a:r>
          </a:p>
          <a:p>
            <a:pPr algn="just">
              <a:lnSpc>
                <a:spcPct val="150000"/>
              </a:lnSpc>
              <a:buClrTx/>
              <a:buSzTx/>
              <a:buFontTx/>
            </a:pPr>
            <a:r>
              <a:rPr lang="zh-CN" altLang="en-US" sz="1800" dirty="0">
                <a:solidFill>
                  <a:srgbClr val="0070C0"/>
                </a:solidFill>
                <a:latin typeface="微软雅黑" panose="020B0503020204020204" pitchFamily="34" charset="-122"/>
                <a:ea typeface="微软雅黑" panose="020B0503020204020204" pitchFamily="34" charset="-122"/>
              </a:rPr>
              <a:t>请求头</a:t>
            </a:r>
            <a:r>
              <a:rPr lang="zh-CN" altLang="en-US" sz="1800" dirty="0">
                <a:solidFill>
                  <a:srgbClr val="595959"/>
                </a:solidFill>
                <a:latin typeface="微软雅黑" panose="020B0503020204020204" pitchFamily="34" charset="-122"/>
                <a:ea typeface="微软雅黑" panose="020B0503020204020204" pitchFamily="34" charset="-122"/>
              </a:rPr>
              <a:t>是</a:t>
            </a:r>
            <a:r>
              <a:rPr lang="zh-CN" altLang="en-US" sz="1800" dirty="0">
                <a:solidFill>
                  <a:srgbClr val="0070C0"/>
                </a:solidFill>
                <a:latin typeface="微软雅黑" panose="020B0503020204020204" pitchFamily="34" charset="-122"/>
                <a:ea typeface="微软雅黑" panose="020B0503020204020204" pitchFamily="34" charset="-122"/>
              </a:rPr>
              <a:t>客户端向服务器发送的附加信息</a:t>
            </a:r>
            <a:r>
              <a:rPr lang="zh-CN" altLang="en-US" sz="1800" dirty="0">
                <a:solidFill>
                  <a:srgbClr val="595959"/>
                </a:solidFill>
                <a:latin typeface="微软雅黑" panose="020B0503020204020204" pitchFamily="34" charset="-122"/>
                <a:ea typeface="微软雅黑" panose="020B0503020204020204" pitchFamily="34" charset="-122"/>
              </a:rPr>
              <a:t>，用于通知服务器关于客户端请求的信息。请求头由</a:t>
            </a:r>
            <a:r>
              <a:rPr lang="zh-CN" altLang="en-US" sz="1800" dirty="0">
                <a:solidFill>
                  <a:srgbClr val="0070C0"/>
                </a:solidFill>
                <a:latin typeface="微软雅黑" panose="020B0503020204020204" pitchFamily="34" charset="-122"/>
                <a:ea typeface="微软雅黑" panose="020B0503020204020204" pitchFamily="34" charset="-122"/>
              </a:rPr>
              <a:t>键值对组成</a:t>
            </a:r>
            <a:r>
              <a:rPr lang="zh-CN" altLang="en-US" sz="1800" dirty="0">
                <a:solidFill>
                  <a:srgbClr val="595959"/>
                </a:solidFill>
                <a:latin typeface="微软雅黑" panose="020B0503020204020204" pitchFamily="34" charset="-122"/>
                <a:ea typeface="微软雅黑" panose="020B0503020204020204" pitchFamily="34" charset="-122"/>
              </a:rPr>
              <a:t>，即</a:t>
            </a:r>
            <a:r>
              <a:rPr lang="zh-CN" altLang="en-US" sz="1800" dirty="0">
                <a:solidFill>
                  <a:srgbClr val="0070C0"/>
                </a:solidFill>
                <a:latin typeface="微软雅黑" panose="020B0503020204020204" pitchFamily="34" charset="-122"/>
                <a:ea typeface="微软雅黑" panose="020B0503020204020204" pitchFamily="34" charset="-122"/>
              </a:rPr>
              <a:t>key:value</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常见的请求头字段和说明</a:t>
            </a:r>
            <a:r>
              <a:rPr lang="zh-CN" altLang="en-US" sz="1800" dirty="0">
                <a:solidFill>
                  <a:srgbClr val="595959"/>
                </a:solidFill>
                <a:latin typeface="微软雅黑" panose="020B0503020204020204" pitchFamily="34" charset="-122"/>
                <a:ea typeface="微软雅黑" panose="020B0503020204020204" pitchFamily="34" charset="-122"/>
              </a:rPr>
              <a:t>如下表所示。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4.2.2	HTTP请求</a:t>
            </a:r>
          </a:p>
        </p:txBody>
      </p:sp>
      <p:graphicFrame>
        <p:nvGraphicFramePr>
          <p:cNvPr id="4" name="表格 3"/>
          <p:cNvGraphicFramePr/>
          <p:nvPr>
            <p:custDataLst>
              <p:tags r:id="rId1"/>
            </p:custDataLst>
            <p:extLst>
              <p:ext uri="{D42A27DB-BD31-4B8C-83A1-F6EECF244321}">
                <p14:modId xmlns:p14="http://schemas.microsoft.com/office/powerpoint/2010/main" val="1904609088"/>
              </p:ext>
            </p:extLst>
          </p:nvPr>
        </p:nvGraphicFramePr>
        <p:xfrm>
          <a:off x="2135206" y="2493794"/>
          <a:ext cx="8207999" cy="3453523"/>
        </p:xfrm>
        <a:graphic>
          <a:graphicData uri="http://schemas.openxmlformats.org/drawingml/2006/table">
            <a:tbl>
              <a:tblPr firstRow="1" bandRow="1">
                <a:tableStyleId>{5C22544A-7EE6-4342-B048-85BDC9FD1C3A}</a:tableStyleId>
              </a:tblPr>
              <a:tblGrid>
                <a:gridCol w="3600000">
                  <a:extLst>
                    <a:ext uri="{9D8B030D-6E8A-4147-A177-3AD203B41FA5}">
                      <a16:colId xmlns:a16="http://schemas.microsoft.com/office/drawing/2014/main" val="20000"/>
                    </a:ext>
                  </a:extLst>
                </a:gridCol>
                <a:gridCol w="4607999">
                  <a:extLst>
                    <a:ext uri="{9D8B030D-6E8A-4147-A177-3AD203B41FA5}">
                      <a16:colId xmlns:a16="http://schemas.microsoft.com/office/drawing/2014/main" val="20001"/>
                    </a:ext>
                  </a:extLst>
                </a:gridCol>
              </a:tblGrid>
              <a:tr h="443148">
                <a:tc>
                  <a:txBody>
                    <a:bodyPr/>
                    <a:lstStyle/>
                    <a:p>
                      <a:pPr algn="ctr">
                        <a:lnSpc>
                          <a:spcPct val="90000"/>
                        </a:lnSpc>
                        <a:buNone/>
                      </a:pPr>
                      <a:r>
                        <a:rPr lang="zh-CN" altLang="en-US" sz="1800" b="1">
                          <a:latin typeface="微软雅黑" panose="020B0503020204020204" pitchFamily="34" charset="-122"/>
                          <a:ea typeface="微软雅黑" panose="020B0503020204020204" pitchFamily="34" charset="-122"/>
                        </a:rPr>
                        <a:t>请求头字段</a:t>
                      </a:r>
                    </a:p>
                  </a:txBody>
                  <a:tcPr anchor="ctr"/>
                </a:tc>
                <a:tc>
                  <a:txBody>
                    <a:bodyPr/>
                    <a:lstStyle/>
                    <a:p>
                      <a:pPr algn="ctr">
                        <a:lnSpc>
                          <a:spcPct val="90000"/>
                        </a:lnSpc>
                        <a:buNone/>
                      </a:pPr>
                      <a:r>
                        <a:rPr lang="zh-CN" altLang="en-US" sz="1800">
                          <a:latin typeface="微软雅黑" panose="020B0503020204020204" pitchFamily="34" charset="-122"/>
                          <a:ea typeface="微软雅黑" panose="020B0503020204020204" pitchFamily="34" charset="-122"/>
                        </a:rPr>
                        <a:t>说明</a:t>
                      </a:r>
                    </a:p>
                  </a:txBody>
                  <a:tcPr anchor="ctr"/>
                </a:tc>
                <a:extLst>
                  <a:ext uri="{0D108BD9-81ED-4DB2-BD59-A6C34878D82A}">
                    <a16:rowId xmlns:a16="http://schemas.microsoft.com/office/drawing/2014/main" val="10000"/>
                  </a:ext>
                </a:extLst>
              </a:tr>
              <a:tr h="374467">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Host</a:t>
                      </a: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表示接受请求的服务器地址</a:t>
                      </a:r>
                    </a:p>
                  </a:txBody>
                  <a:tcPr anchor="ctr"/>
                </a:tc>
                <a:extLst>
                  <a:ext uri="{0D108BD9-81ED-4DB2-BD59-A6C34878D82A}">
                    <a16:rowId xmlns:a16="http://schemas.microsoft.com/office/drawing/2014/main" val="10001"/>
                  </a:ext>
                </a:extLst>
              </a:tr>
              <a:tr h="374467">
                <a:tc>
                  <a:txBody>
                    <a:bodyPr/>
                    <a:lstStyle/>
                    <a:p>
                      <a:pPr algn="l">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User-Agent</a:t>
                      </a: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表示产生请求的浏览器类型</a:t>
                      </a:r>
                    </a:p>
                  </a:txBody>
                  <a:tcPr anchor="ctr"/>
                </a:tc>
                <a:extLst>
                  <a:ext uri="{0D108BD9-81ED-4DB2-BD59-A6C34878D82A}">
                    <a16:rowId xmlns:a16="http://schemas.microsoft.com/office/drawing/2014/main" val="10002"/>
                  </a:ext>
                </a:extLst>
              </a:tr>
              <a:tr h="504169">
                <a:tc>
                  <a:txBody>
                    <a:bodyPr/>
                    <a:lstStyle/>
                    <a:p>
                      <a:pPr algn="l">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Accept</a:t>
                      </a: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表示客户端可以识别的内容类型列表</a:t>
                      </a:r>
                    </a:p>
                  </a:txBody>
                  <a:tcPr anchor="ctr"/>
                </a:tc>
                <a:extLst>
                  <a:ext uri="{0D108BD9-81ED-4DB2-BD59-A6C34878D82A}">
                    <a16:rowId xmlns:a16="http://schemas.microsoft.com/office/drawing/2014/main" val="10003"/>
                  </a:ext>
                </a:extLst>
              </a:tr>
              <a:tr h="374467">
                <a:tc>
                  <a:txBody>
                    <a:bodyPr/>
                    <a:lstStyle/>
                    <a:p>
                      <a:pPr algn="l">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Content-Type</a:t>
                      </a: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表示请求体数据的类型</a:t>
                      </a:r>
                    </a:p>
                  </a:txBody>
                  <a:tcPr anchor="ctr"/>
                </a:tc>
                <a:extLst>
                  <a:ext uri="{0D108BD9-81ED-4DB2-BD59-A6C34878D82A}">
                    <a16:rowId xmlns:a16="http://schemas.microsoft.com/office/drawing/2014/main" val="10004"/>
                  </a:ext>
                </a:extLst>
              </a:tr>
              <a:tr h="504169">
                <a:tc>
                  <a:txBody>
                    <a:bodyPr/>
                    <a:lstStyle/>
                    <a:p>
                      <a:pPr algn="l">
                        <a:buClrTx/>
                        <a:buSzTx/>
                        <a:buFontTx/>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Accept-Encoding</a:t>
                      </a: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表示服务器可以发送的数据压缩格式</a:t>
                      </a:r>
                    </a:p>
                  </a:txBody>
                  <a:tcPr anchor="ctr"/>
                </a:tc>
                <a:extLst>
                  <a:ext uri="{0D108BD9-81ED-4DB2-BD59-A6C34878D82A}">
                    <a16:rowId xmlns:a16="http://schemas.microsoft.com/office/drawing/2014/main" val="10005"/>
                  </a:ext>
                </a:extLst>
              </a:tr>
              <a:tr h="504169">
                <a:tc>
                  <a:txBody>
                    <a:bodyPr/>
                    <a:lstStyle/>
                    <a:p>
                      <a:pPr algn="l">
                        <a:buClrTx/>
                        <a:buSzTx/>
                        <a:buFontTx/>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Accept-Language</a:t>
                      </a: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表示服务器可以发送的语言</a:t>
                      </a:r>
                    </a:p>
                  </a:txBody>
                  <a:tcPr anchor="ctr"/>
                </a:tc>
                <a:extLst>
                  <a:ext uri="{0D108BD9-81ED-4DB2-BD59-A6C34878D82A}">
                    <a16:rowId xmlns:a16="http://schemas.microsoft.com/office/drawing/2014/main" val="10006"/>
                  </a:ext>
                </a:extLst>
              </a:tr>
              <a:tr h="374467">
                <a:tc>
                  <a:txBody>
                    <a:bodyPr/>
                    <a:lstStyle/>
                    <a:p>
                      <a:pPr algn="l">
                        <a:buClrTx/>
                        <a:buSzTx/>
                        <a:buFontTx/>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Connection</a:t>
                      </a: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指定与连接相关的属性</a:t>
                      </a:r>
                    </a:p>
                  </a:txBody>
                  <a:tcPr anchor="ctr"/>
                </a:tc>
                <a:extLst>
                  <a:ext uri="{0D108BD9-81ED-4DB2-BD59-A6C34878D82A}">
                    <a16:rowId xmlns:a16="http://schemas.microsoft.com/office/drawing/2014/main" val="10007"/>
                  </a:ext>
                </a:extLst>
              </a:tr>
            </a:tbl>
          </a:graphicData>
        </a:graphic>
      </p:graphicFrame>
      <p:pic>
        <p:nvPicPr>
          <p:cNvPr id="3" name="图片 2">
            <a:extLst>
              <a:ext uri="{FF2B5EF4-FFF2-40B4-BE49-F238E27FC236}">
                <a16:creationId xmlns:a16="http://schemas.microsoft.com/office/drawing/2014/main" id="{A559246A-8A9E-BD79-CD90-885A6496E64D}"/>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43635" y="837565"/>
            <a:ext cx="9681845" cy="220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b="1" dirty="0">
                <a:solidFill>
                  <a:srgbClr val="595959"/>
                </a:solidFill>
                <a:latin typeface="微软雅黑" panose="020B0503020204020204" pitchFamily="34" charset="-122"/>
                <a:ea typeface="微软雅黑" panose="020B0503020204020204" pitchFamily="34" charset="-122"/>
              </a:rPr>
              <a:t>3.</a:t>
            </a:r>
            <a:r>
              <a:rPr lang="en-US" altLang="zh-CN" sz="1800" b="1" dirty="0">
                <a:solidFill>
                  <a:srgbClr val="595959"/>
                </a:solidFill>
                <a:latin typeface="微软雅黑" panose="020B0503020204020204" pitchFamily="34" charset="-122"/>
                <a:ea typeface="微软雅黑" panose="020B0503020204020204" pitchFamily="34" charset="-122"/>
              </a:rPr>
              <a:t> </a:t>
            </a:r>
            <a:r>
              <a:rPr lang="zh-CN" altLang="en-US" sz="1800" b="1" dirty="0">
                <a:solidFill>
                  <a:srgbClr val="595959"/>
                </a:solidFill>
                <a:latin typeface="微软雅黑" panose="020B0503020204020204" pitchFamily="34" charset="-122"/>
                <a:ea typeface="微软雅黑" panose="020B0503020204020204" pitchFamily="34" charset="-122"/>
              </a:rPr>
              <a:t>请求体</a:t>
            </a:r>
          </a:p>
          <a:p>
            <a:pPr algn="just">
              <a:lnSpc>
                <a:spcPct val="150000"/>
              </a:lnSpc>
              <a:buClrTx/>
              <a:buSzTx/>
              <a:buFontTx/>
            </a:pPr>
            <a:r>
              <a:rPr lang="zh-CN" altLang="en-US" sz="1800" dirty="0">
                <a:solidFill>
                  <a:srgbClr val="0070C0"/>
                </a:solidFill>
                <a:latin typeface="微软雅黑" panose="020B0503020204020204" pitchFamily="34" charset="-122"/>
                <a:ea typeface="微软雅黑" panose="020B0503020204020204" pitchFamily="34" charset="-122"/>
              </a:rPr>
              <a:t>请求体是客户端发送请求时携带的参数</a:t>
            </a:r>
            <a:r>
              <a:rPr lang="zh-CN" altLang="en-US" sz="1800" dirty="0">
                <a:solidFill>
                  <a:srgbClr val="595959"/>
                </a:solidFill>
                <a:latin typeface="微软雅黑" panose="020B0503020204020204" pitchFamily="34" charset="-122"/>
                <a:ea typeface="微软雅黑" panose="020B0503020204020204" pitchFamily="34" charset="-122"/>
              </a:rPr>
              <a:t>，通常在</a:t>
            </a:r>
            <a:r>
              <a:rPr lang="zh-CN" altLang="en-US" sz="1800" dirty="0">
                <a:solidFill>
                  <a:srgbClr val="0070C0"/>
                </a:solidFill>
                <a:latin typeface="微软雅黑" panose="020B0503020204020204" pitchFamily="34" charset="-122"/>
                <a:ea typeface="微软雅黑" panose="020B0503020204020204" pitchFamily="34" charset="-122"/>
              </a:rPr>
              <a:t>POST或PUT请求</a:t>
            </a:r>
            <a:r>
              <a:rPr lang="zh-CN" altLang="en-US" sz="1800" dirty="0">
                <a:solidFill>
                  <a:srgbClr val="595959"/>
                </a:solidFill>
                <a:latin typeface="微软雅黑" panose="020B0503020204020204" pitchFamily="34" charset="-122"/>
                <a:ea typeface="微软雅黑" panose="020B0503020204020204" pitchFamily="34" charset="-122"/>
              </a:rPr>
              <a:t>方法</a:t>
            </a:r>
            <a:r>
              <a:rPr lang="zh-CN" altLang="en-US" sz="1800" dirty="0">
                <a:solidFill>
                  <a:srgbClr val="0070C0"/>
                </a:solidFill>
                <a:latin typeface="微软雅黑" panose="020B0503020204020204" pitchFamily="34" charset="-122"/>
                <a:ea typeface="微软雅黑" panose="020B0503020204020204" pitchFamily="34" charset="-122"/>
              </a:rPr>
              <a:t>中使用</a:t>
            </a:r>
            <a:r>
              <a:rPr lang="zh-CN" altLang="en-US" sz="1800" dirty="0">
                <a:solidFill>
                  <a:srgbClr val="595959"/>
                </a:solidFill>
                <a:latin typeface="微软雅黑" panose="020B0503020204020204" pitchFamily="34" charset="-122"/>
                <a:ea typeface="微软雅黑" panose="020B0503020204020204" pitchFamily="34" charset="-122"/>
              </a:rPr>
              <a:t>。请求体中的常见数据类型有text/html、text/plain、application/JSON、application/x-www-form-urlencoded、image/jpeg、multipart/form-</a:t>
            </a:r>
            <a:r>
              <a:rPr lang="zh-CN" altLang="en-US" sz="1800">
                <a:solidFill>
                  <a:srgbClr val="595959"/>
                </a:solidFill>
                <a:latin typeface="微软雅黑" panose="020B0503020204020204" pitchFamily="34" charset="-122"/>
                <a:ea typeface="微软雅黑" panose="020B0503020204020204" pitchFamily="34" charset="-122"/>
              </a:rPr>
              <a:t>data等。下面</a:t>
            </a:r>
            <a:r>
              <a:rPr lang="zh-CN" altLang="en-US" sz="1800" dirty="0">
                <a:solidFill>
                  <a:srgbClr val="595959"/>
                </a:solidFill>
                <a:latin typeface="微软雅黑" panose="020B0503020204020204" pitchFamily="34" charset="-122"/>
                <a:ea typeface="微软雅黑" panose="020B0503020204020204" pitchFamily="34" charset="-122"/>
              </a:rPr>
              <a:t>展示一段使用</a:t>
            </a:r>
            <a:r>
              <a:rPr lang="zh-CN" altLang="en-US" sz="1800" dirty="0">
                <a:solidFill>
                  <a:srgbClr val="0070C0"/>
                </a:solidFill>
                <a:latin typeface="微软雅黑" panose="020B0503020204020204" pitchFamily="34" charset="-122"/>
                <a:ea typeface="微软雅黑" panose="020B0503020204020204" pitchFamily="34" charset="-122"/>
              </a:rPr>
              <a:t>Fiddler工具抓取到的HTTP请求数据</a:t>
            </a:r>
            <a:r>
              <a:rPr lang="zh-CN" altLang="en-US" sz="1800" dirty="0">
                <a:solidFill>
                  <a:srgbClr val="595959"/>
                </a:solidFill>
                <a:latin typeface="微软雅黑" panose="020B0503020204020204" pitchFamily="34" charset="-122"/>
                <a:ea typeface="微软雅黑" panose="020B0503020204020204" pitchFamily="34" charset="-122"/>
              </a:rPr>
              <a:t>，如下图所示。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4.2.2	HTTP请求</a:t>
            </a:r>
          </a:p>
        </p:txBody>
      </p:sp>
      <p:pic>
        <p:nvPicPr>
          <p:cNvPr id="3" name="图片 2" descr="222"/>
          <p:cNvPicPr>
            <a:picLocks noChangeAspect="1"/>
          </p:cNvPicPr>
          <p:nvPr/>
        </p:nvPicPr>
        <p:blipFill>
          <a:blip r:embed="rId4"/>
          <a:stretch>
            <a:fillRect/>
          </a:stretch>
        </p:blipFill>
        <p:spPr>
          <a:xfrm>
            <a:off x="2336482" y="3285794"/>
            <a:ext cx="7296150" cy="2619375"/>
          </a:xfrm>
          <a:prstGeom prst="rect">
            <a:avLst/>
          </a:prstGeom>
          <a:ln>
            <a:solidFill>
              <a:schemeClr val="bg1">
                <a:lumMod val="65000"/>
              </a:schemeClr>
            </a:solidFill>
          </a:ln>
        </p:spPr>
      </p:pic>
      <p:pic>
        <p:nvPicPr>
          <p:cNvPr id="4" name="图片 3">
            <a:extLst>
              <a:ext uri="{FF2B5EF4-FFF2-40B4-BE49-F238E27FC236}">
                <a16:creationId xmlns:a16="http://schemas.microsoft.com/office/drawing/2014/main" id="{D3906ED9-A9A8-D006-9612-FCCC222EC0EF}"/>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935354" y="3213770"/>
            <a:ext cx="5669299"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HTTP</a:t>
            </a: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响应的格式</a:t>
            </a: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a:t>
            </a: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归纳</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HTTP响应的3个组成部分</a:t>
            </a: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p>
        </p:txBody>
      </p:sp>
      <p:pic>
        <p:nvPicPr>
          <p:cNvPr id="2" name="图片 1">
            <a:extLst>
              <a:ext uri="{FF2B5EF4-FFF2-40B4-BE49-F238E27FC236}">
                <a16:creationId xmlns:a16="http://schemas.microsoft.com/office/drawing/2014/main" id="{CA907FC2-F2F1-225D-8566-CBD7CBD4322D}"/>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4799330" y="1341755"/>
            <a:ext cx="6630035" cy="136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a:solidFill>
                  <a:srgbClr val="0070C0"/>
                </a:solidFill>
                <a:latin typeface="微软雅黑" panose="020B0503020204020204" pitchFamily="34" charset="-122"/>
                <a:ea typeface="微软雅黑" panose="020B0503020204020204" pitchFamily="34" charset="-122"/>
              </a:rPr>
              <a:t>HTTP响应是指服务器向客户端发送的响应消息</a:t>
            </a:r>
            <a:r>
              <a:rPr lang="zh-CN" altLang="en-US" sz="1800" dirty="0">
                <a:solidFill>
                  <a:srgbClr val="595959"/>
                </a:solidFill>
                <a:latin typeface="微软雅黑" panose="020B0503020204020204" pitchFamily="34" charset="-122"/>
                <a:ea typeface="微软雅黑" panose="020B0503020204020204" pitchFamily="34" charset="-122"/>
              </a:rPr>
              <a:t>。HTTP响应主要由</a:t>
            </a:r>
            <a:r>
              <a:rPr lang="zh-CN" altLang="en-US" sz="1800" dirty="0">
                <a:solidFill>
                  <a:srgbClr val="0070C0"/>
                </a:solidFill>
                <a:latin typeface="微软雅黑" panose="020B0503020204020204" pitchFamily="34" charset="-122"/>
                <a:ea typeface="微软雅黑" panose="020B0503020204020204" pitchFamily="34" charset="-122"/>
              </a:rPr>
              <a:t>状态行、响应头和响应体</a:t>
            </a:r>
            <a:r>
              <a:rPr lang="zh-CN" altLang="en-US" sz="1800" dirty="0">
                <a:solidFill>
                  <a:srgbClr val="595959"/>
                </a:solidFill>
                <a:latin typeface="微软雅黑" panose="020B0503020204020204" pitchFamily="34" charset="-122"/>
                <a:ea typeface="微软雅黑" panose="020B0503020204020204" pitchFamily="34" charset="-122"/>
              </a:rPr>
              <a:t>组成，</a:t>
            </a:r>
            <a:r>
              <a:rPr lang="zh-CN" altLang="en-US" sz="1800" dirty="0">
                <a:solidFill>
                  <a:srgbClr val="0070C0"/>
                </a:solidFill>
                <a:latin typeface="微软雅黑" panose="020B0503020204020204" pitchFamily="34" charset="-122"/>
                <a:ea typeface="微软雅黑" panose="020B0503020204020204" pitchFamily="34" charset="-122"/>
              </a:rPr>
              <a:t>HTTP响应的格式</a:t>
            </a:r>
            <a:r>
              <a:rPr lang="zh-CN" altLang="en-US" sz="1800" dirty="0">
                <a:solidFill>
                  <a:srgbClr val="595959"/>
                </a:solidFill>
                <a:latin typeface="微软雅黑" panose="020B0503020204020204" pitchFamily="34" charset="-122"/>
                <a:ea typeface="微软雅黑" panose="020B0503020204020204" pitchFamily="34" charset="-122"/>
              </a:rPr>
              <a:t>如下图所示。</a:t>
            </a:r>
          </a:p>
        </p:txBody>
      </p:sp>
      <p:pic>
        <p:nvPicPr>
          <p:cNvPr id="33" name="图片 32"/>
          <p:cNvPicPr>
            <a:picLocks noChangeAspect="1"/>
          </p:cNvPicPr>
          <p:nvPr/>
        </p:nvPicPr>
        <p:blipFill>
          <a:blip r:embed="rId4"/>
          <a:stretch>
            <a:fillRect/>
          </a:stretch>
        </p:blipFill>
        <p:spPr>
          <a:xfrm>
            <a:off x="839386" y="1413456"/>
            <a:ext cx="3715858" cy="4006159"/>
          </a:xfrm>
          <a:prstGeom prst="rect">
            <a:avLst/>
          </a:prstGeom>
        </p:spPr>
      </p:pic>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p>
        </p:txBody>
      </p:sp>
      <p:pic>
        <p:nvPicPr>
          <p:cNvPr id="4" name="图片 3" descr="333"/>
          <p:cNvPicPr>
            <a:picLocks noChangeAspect="1"/>
          </p:cNvPicPr>
          <p:nvPr/>
        </p:nvPicPr>
        <p:blipFill>
          <a:blip r:embed="rId5"/>
          <a:stretch>
            <a:fillRect/>
          </a:stretch>
        </p:blipFill>
        <p:spPr>
          <a:xfrm>
            <a:off x="4942840" y="2853690"/>
            <a:ext cx="6576060" cy="2195195"/>
          </a:xfrm>
          <a:prstGeom prst="rect">
            <a:avLst/>
          </a:prstGeom>
        </p:spPr>
      </p:pic>
      <p:pic>
        <p:nvPicPr>
          <p:cNvPr id="2" name="图片 1">
            <a:extLst>
              <a:ext uri="{FF2B5EF4-FFF2-40B4-BE49-F238E27FC236}">
                <a16:creationId xmlns:a16="http://schemas.microsoft.com/office/drawing/2014/main" id="{6E36B348-1A57-81ED-B219-ABCEEBACFC9C}"/>
              </a:ext>
            </a:extLst>
          </p:cNvPr>
          <p:cNvPicPr>
            <a:picLocks noChangeAspect="1"/>
          </p:cNvPicPr>
          <p:nvPr>
            <p:custDataLst>
              <p:tags r:id="rId1"/>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271206" y="1125794"/>
            <a:ext cx="9792000" cy="427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b="1">
                <a:solidFill>
                  <a:srgbClr val="595959"/>
                </a:solidFill>
                <a:latin typeface="微软雅黑" panose="020B0503020204020204" pitchFamily="34" charset="-122"/>
                <a:ea typeface="微软雅黑" panose="020B0503020204020204" pitchFamily="34" charset="-122"/>
              </a:rPr>
              <a:t>1</a:t>
            </a:r>
            <a:r>
              <a:rPr lang="zh-CN" altLang="en-US" sz="1800" b="1" dirty="0">
                <a:solidFill>
                  <a:srgbClr val="595959"/>
                </a:solidFill>
                <a:latin typeface="微软雅黑" panose="020B0503020204020204" pitchFamily="34" charset="-122"/>
                <a:ea typeface="微软雅黑" panose="020B0503020204020204" pitchFamily="34" charset="-122"/>
              </a:rPr>
              <a:t>.</a:t>
            </a:r>
            <a:r>
              <a:rPr lang="en-US" altLang="zh-CN" sz="1800" b="1" dirty="0">
                <a:solidFill>
                  <a:srgbClr val="595959"/>
                </a:solidFill>
                <a:latin typeface="微软雅黑" panose="020B0503020204020204" pitchFamily="34" charset="-122"/>
                <a:ea typeface="微软雅黑" panose="020B0503020204020204" pitchFamily="34" charset="-122"/>
              </a:rPr>
              <a:t> </a:t>
            </a:r>
            <a:r>
              <a:rPr lang="zh-CN" altLang="en-US" sz="1800" b="1" dirty="0">
                <a:solidFill>
                  <a:srgbClr val="595959"/>
                </a:solidFill>
                <a:latin typeface="微软雅黑" panose="020B0503020204020204" pitchFamily="34" charset="-122"/>
                <a:ea typeface="微软雅黑" panose="020B0503020204020204" pitchFamily="34" charset="-122"/>
              </a:rPr>
              <a:t>状态行</a:t>
            </a:r>
          </a:p>
          <a:p>
            <a:pPr algn="just">
              <a:lnSpc>
                <a:spcPct val="150000"/>
              </a:lnSpc>
              <a:buClrTx/>
              <a:buSzTx/>
              <a:buFontTx/>
            </a:pPr>
            <a:r>
              <a:rPr lang="zh-CN" altLang="en-US" sz="1800" dirty="0">
                <a:solidFill>
                  <a:srgbClr val="595959"/>
                </a:solidFill>
                <a:latin typeface="微软雅黑" panose="020B0503020204020204" pitchFamily="34" charset="-122"/>
                <a:ea typeface="微软雅黑" panose="020B0503020204020204" pitchFamily="34" charset="-122"/>
              </a:rPr>
              <a:t>状态行用于展示</a:t>
            </a:r>
            <a:r>
              <a:rPr lang="zh-CN" altLang="en-US" sz="1800" dirty="0">
                <a:solidFill>
                  <a:srgbClr val="0070C0"/>
                </a:solidFill>
                <a:latin typeface="微软雅黑" panose="020B0503020204020204" pitchFamily="34" charset="-122"/>
                <a:ea typeface="微软雅黑" panose="020B0503020204020204" pitchFamily="34" charset="-122"/>
              </a:rPr>
              <a:t>HTTP响应的协议版本</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状态码和状态码描述</a:t>
            </a:r>
            <a:r>
              <a:rPr lang="zh-CN" altLang="en-US" sz="1800" dirty="0">
                <a:solidFill>
                  <a:srgbClr val="595959"/>
                </a:solidFill>
                <a:latin typeface="微软雅黑" panose="020B0503020204020204" pitchFamily="34" charset="-122"/>
                <a:ea typeface="微软雅黑" panose="020B0503020204020204" pitchFamily="34" charset="-122"/>
              </a:rPr>
              <a:t>，它位于HTTP响应的第1行。其中，</a:t>
            </a:r>
            <a:r>
              <a:rPr lang="zh-CN" altLang="en-US" sz="1800" dirty="0">
                <a:solidFill>
                  <a:srgbClr val="0070C0"/>
                </a:solidFill>
                <a:latin typeface="微软雅黑" panose="020B0503020204020204" pitchFamily="34" charset="-122"/>
                <a:ea typeface="微软雅黑" panose="020B0503020204020204" pitchFamily="34" charset="-122"/>
              </a:rPr>
              <a:t>状态码用来标识响应的状态</a:t>
            </a:r>
            <a:r>
              <a:rPr lang="zh-CN" altLang="en-US" sz="1800" dirty="0">
                <a:solidFill>
                  <a:srgbClr val="595959"/>
                </a:solidFill>
                <a:latin typeface="微软雅黑" panose="020B0503020204020204" pitchFamily="34" charset="-122"/>
                <a:ea typeface="微软雅黑" panose="020B0503020204020204" pitchFamily="34" charset="-122"/>
              </a:rPr>
              <a:t>，它由3位数字组成，第1个数字定义了响应的类型。状态码有5种响应类型，具体介绍</a:t>
            </a:r>
            <a:r>
              <a:rPr lang="zh-CN" altLang="en-US" sz="1800">
                <a:solidFill>
                  <a:srgbClr val="595959"/>
                </a:solidFill>
                <a:latin typeface="微软雅黑" panose="020B0503020204020204" pitchFamily="34" charset="-122"/>
                <a:ea typeface="微软雅黑" panose="020B0503020204020204" pitchFamily="34" charset="-122"/>
              </a:rPr>
              <a:t>如下。</a:t>
            </a: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endParaRPr lang="zh-CN" altLang="en-US" sz="1800" dirty="0">
              <a:solidFill>
                <a:srgbClr val="595959"/>
              </a:solidFill>
              <a:latin typeface="微软雅黑" panose="020B0503020204020204" pitchFamily="34" charset="-122"/>
              <a:ea typeface="微软雅黑" panose="020B0503020204020204" pitchFamily="34" charset="-122"/>
            </a:endParaRPr>
          </a:p>
          <a:p>
            <a:pPr marL="285750" indent="-285750" algn="just">
              <a:lnSpc>
                <a:spcPct val="150000"/>
              </a:lnSpc>
              <a:buClrTx/>
              <a:buSzTx/>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1</a:t>
            </a:r>
            <a:r>
              <a:rPr lang="zh-CN" altLang="en-US" sz="1800">
                <a:solidFill>
                  <a:srgbClr val="595959"/>
                </a:solidFill>
                <a:latin typeface="微软雅黑" panose="020B0503020204020204" pitchFamily="34" charset="-122"/>
                <a:ea typeface="微软雅黑" panose="020B0503020204020204" pitchFamily="34" charset="-122"/>
              </a:rPr>
              <a:t>××：表示</a:t>
            </a:r>
            <a:r>
              <a:rPr lang="zh-CN" altLang="en-US" sz="1800" dirty="0">
                <a:solidFill>
                  <a:srgbClr val="0070C0"/>
                </a:solidFill>
                <a:latin typeface="微软雅黑" panose="020B0503020204020204" pitchFamily="34" charset="-122"/>
                <a:ea typeface="微软雅黑" panose="020B0503020204020204" pitchFamily="34" charset="-122"/>
              </a:rPr>
              <a:t>指示信息</a:t>
            </a:r>
            <a:r>
              <a:rPr lang="zh-CN" altLang="en-US" sz="1800" dirty="0">
                <a:solidFill>
                  <a:srgbClr val="595959"/>
                </a:solidFill>
                <a:latin typeface="微软雅黑" panose="020B0503020204020204" pitchFamily="34" charset="-122"/>
                <a:ea typeface="微软雅黑" panose="020B0503020204020204" pitchFamily="34" charset="-122"/>
              </a:rPr>
              <a:t>。</a:t>
            </a:r>
          </a:p>
          <a:p>
            <a:pPr marL="285750" indent="-285750" algn="just">
              <a:lnSpc>
                <a:spcPct val="150000"/>
              </a:lnSpc>
              <a:buClrTx/>
              <a:buSzTx/>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2</a:t>
            </a:r>
            <a:r>
              <a:rPr lang="zh-CN" altLang="en-US" sz="1800">
                <a:solidFill>
                  <a:srgbClr val="595959"/>
                </a:solidFill>
                <a:latin typeface="微软雅黑" panose="020B0503020204020204" pitchFamily="34" charset="-122"/>
                <a:ea typeface="微软雅黑" panose="020B0503020204020204" pitchFamily="34" charset="-122"/>
              </a:rPr>
              <a:t>××：表示</a:t>
            </a:r>
            <a:r>
              <a:rPr lang="zh-CN" altLang="en-US" sz="1800" dirty="0">
                <a:solidFill>
                  <a:srgbClr val="0070C0"/>
                </a:solidFill>
                <a:latin typeface="微软雅黑" panose="020B0503020204020204" pitchFamily="34" charset="-122"/>
                <a:ea typeface="微软雅黑" panose="020B0503020204020204" pitchFamily="34" charset="-122"/>
              </a:rPr>
              <a:t>请求成功</a:t>
            </a:r>
            <a:r>
              <a:rPr lang="zh-CN" altLang="en-US" sz="1800" dirty="0">
                <a:solidFill>
                  <a:srgbClr val="595959"/>
                </a:solidFill>
                <a:latin typeface="微软雅黑" panose="020B0503020204020204" pitchFamily="34" charset="-122"/>
                <a:ea typeface="微软雅黑" panose="020B0503020204020204" pitchFamily="34" charset="-122"/>
              </a:rPr>
              <a:t>。</a:t>
            </a:r>
          </a:p>
          <a:p>
            <a:pPr marL="285750" indent="-285750" algn="just">
              <a:lnSpc>
                <a:spcPct val="150000"/>
              </a:lnSpc>
              <a:buClrTx/>
              <a:buSzTx/>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3</a:t>
            </a:r>
            <a:r>
              <a:rPr lang="zh-CN" altLang="en-US" sz="1800">
                <a:solidFill>
                  <a:srgbClr val="595959"/>
                </a:solidFill>
                <a:latin typeface="微软雅黑" panose="020B0503020204020204" pitchFamily="34" charset="-122"/>
                <a:ea typeface="微软雅黑" panose="020B0503020204020204" pitchFamily="34" charset="-122"/>
              </a:rPr>
              <a:t>××：表示</a:t>
            </a:r>
            <a:r>
              <a:rPr lang="zh-CN" altLang="en-US" sz="1800" dirty="0">
                <a:solidFill>
                  <a:srgbClr val="0070C0"/>
                </a:solidFill>
                <a:latin typeface="微软雅黑" panose="020B0503020204020204" pitchFamily="34" charset="-122"/>
                <a:ea typeface="微软雅黑" panose="020B0503020204020204" pitchFamily="34" charset="-122"/>
              </a:rPr>
              <a:t>请求重定向</a:t>
            </a:r>
            <a:r>
              <a:rPr lang="zh-CN" altLang="en-US" sz="1800" dirty="0">
                <a:solidFill>
                  <a:srgbClr val="595959"/>
                </a:solidFill>
                <a:latin typeface="微软雅黑" panose="020B0503020204020204" pitchFamily="34" charset="-122"/>
                <a:ea typeface="微软雅黑" panose="020B0503020204020204" pitchFamily="34" charset="-122"/>
              </a:rPr>
              <a:t>。</a:t>
            </a:r>
          </a:p>
          <a:p>
            <a:pPr marL="285750" indent="-285750" algn="just">
              <a:lnSpc>
                <a:spcPct val="150000"/>
              </a:lnSpc>
              <a:buClrTx/>
              <a:buSzTx/>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4</a:t>
            </a:r>
            <a:r>
              <a:rPr lang="zh-CN" altLang="en-US" sz="1800">
                <a:solidFill>
                  <a:srgbClr val="595959"/>
                </a:solidFill>
                <a:latin typeface="微软雅黑" panose="020B0503020204020204" pitchFamily="34" charset="-122"/>
                <a:ea typeface="微软雅黑" panose="020B0503020204020204" pitchFamily="34" charset="-122"/>
              </a:rPr>
              <a:t>××：表示</a:t>
            </a:r>
            <a:r>
              <a:rPr lang="zh-CN" altLang="en-US" sz="1800" dirty="0">
                <a:solidFill>
                  <a:srgbClr val="0070C0"/>
                </a:solidFill>
                <a:latin typeface="微软雅黑" panose="020B0503020204020204" pitchFamily="34" charset="-122"/>
                <a:ea typeface="微软雅黑" panose="020B0503020204020204" pitchFamily="34" charset="-122"/>
              </a:rPr>
              <a:t>客户端错误</a:t>
            </a:r>
            <a:r>
              <a:rPr lang="zh-CN" altLang="en-US" sz="1800" dirty="0">
                <a:solidFill>
                  <a:srgbClr val="595959"/>
                </a:solidFill>
                <a:latin typeface="微软雅黑" panose="020B0503020204020204" pitchFamily="34" charset="-122"/>
                <a:ea typeface="微软雅黑" panose="020B0503020204020204" pitchFamily="34" charset="-122"/>
              </a:rPr>
              <a:t>。</a:t>
            </a:r>
          </a:p>
          <a:p>
            <a:pPr marL="285750" indent="-285750" algn="just">
              <a:lnSpc>
                <a:spcPct val="150000"/>
              </a:lnSpc>
              <a:buClrTx/>
              <a:buSzTx/>
              <a:buFont typeface="Wingdings" panose="05000000000000000000" charset="0"/>
              <a:buChar char="l"/>
            </a:pPr>
            <a:r>
              <a:rPr lang="zh-CN" altLang="en-US" sz="1800" dirty="0">
                <a:solidFill>
                  <a:srgbClr val="595959"/>
                </a:solidFill>
                <a:latin typeface="微软雅黑" panose="020B0503020204020204" pitchFamily="34" charset="-122"/>
                <a:ea typeface="微软雅黑" panose="020B0503020204020204" pitchFamily="34" charset="-122"/>
              </a:rPr>
              <a:t>5</a:t>
            </a:r>
            <a:r>
              <a:rPr lang="zh-CN" altLang="en-US" sz="1800">
                <a:solidFill>
                  <a:srgbClr val="595959"/>
                </a:solidFill>
                <a:latin typeface="微软雅黑" panose="020B0503020204020204" pitchFamily="34" charset="-122"/>
                <a:ea typeface="微软雅黑" panose="020B0503020204020204" pitchFamily="34" charset="-122"/>
              </a:rPr>
              <a:t>××：表示</a:t>
            </a:r>
            <a:r>
              <a:rPr lang="zh-CN" altLang="en-US" sz="1800" dirty="0">
                <a:solidFill>
                  <a:srgbClr val="0070C0"/>
                </a:solidFill>
                <a:latin typeface="微软雅黑" panose="020B0503020204020204" pitchFamily="34" charset="-122"/>
                <a:ea typeface="微软雅黑" panose="020B0503020204020204" pitchFamily="34" charset="-122"/>
              </a:rPr>
              <a:t>服务器错误</a:t>
            </a:r>
            <a:r>
              <a:rPr lang="zh-CN" altLang="en-US" sz="1800" dirty="0">
                <a:solidFill>
                  <a:srgbClr val="595959"/>
                </a:solidFill>
                <a:latin typeface="微软雅黑" panose="020B0503020204020204" pitchFamily="34" charset="-122"/>
                <a:ea typeface="微软雅黑" panose="020B0503020204020204" pitchFamily="34" charset="-122"/>
              </a:rPr>
              <a:t>。</a:t>
            </a: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p>
        </p:txBody>
      </p:sp>
      <p:pic>
        <p:nvPicPr>
          <p:cNvPr id="2" name="图片 1">
            <a:extLst>
              <a:ext uri="{FF2B5EF4-FFF2-40B4-BE49-F238E27FC236}">
                <a16:creationId xmlns:a16="http://schemas.microsoft.com/office/drawing/2014/main" id="{7B835080-2C84-E2F4-8FA9-1310F434B705}"/>
              </a:ext>
            </a:extLst>
          </p:cNvPr>
          <p:cNvPicPr>
            <a:picLocks noChangeAspect="1"/>
          </p:cNvPicPr>
          <p:nvPr>
            <p:custDataLst>
              <p:tags r:id="rId1"/>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77735" y="1048788"/>
            <a:ext cx="9681845"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a:solidFill>
                  <a:srgbClr val="595959"/>
                </a:solidFill>
                <a:latin typeface="微软雅黑" panose="020B0503020204020204" pitchFamily="34" charset="-122"/>
                <a:ea typeface="微软雅黑" panose="020B0503020204020204" pitchFamily="34" charset="-122"/>
              </a:rPr>
              <a:t>在接口测试中，</a:t>
            </a:r>
            <a:r>
              <a:rPr lang="zh-CN" altLang="en-US" sz="1800" dirty="0">
                <a:solidFill>
                  <a:srgbClr val="0070C0"/>
                </a:solidFill>
                <a:latin typeface="微软雅黑" panose="020B0503020204020204" pitchFamily="34" charset="-122"/>
                <a:ea typeface="微软雅黑" panose="020B0503020204020204" pitchFamily="34" charset="-122"/>
              </a:rPr>
              <a:t>常见的状态码和描述</a:t>
            </a:r>
            <a:r>
              <a:rPr lang="zh-CN" altLang="en-US" sz="1800" dirty="0">
                <a:solidFill>
                  <a:srgbClr val="595959"/>
                </a:solidFill>
                <a:latin typeface="微软雅黑" panose="020B0503020204020204" pitchFamily="34" charset="-122"/>
                <a:ea typeface="微软雅黑" panose="020B0503020204020204" pitchFamily="34" charset="-122"/>
              </a:rPr>
              <a:t>如下表所示。</a:t>
            </a:r>
          </a:p>
        </p:txBody>
      </p:sp>
      <p:graphicFrame>
        <p:nvGraphicFramePr>
          <p:cNvPr id="4" name="表格 3"/>
          <p:cNvGraphicFramePr/>
          <p:nvPr>
            <p:custDataLst>
              <p:tags r:id="rId1"/>
            </p:custDataLst>
            <p:extLst>
              <p:ext uri="{D42A27DB-BD31-4B8C-83A1-F6EECF244321}">
                <p14:modId xmlns:p14="http://schemas.microsoft.com/office/powerpoint/2010/main" val="152663009"/>
              </p:ext>
            </p:extLst>
          </p:nvPr>
        </p:nvGraphicFramePr>
        <p:xfrm>
          <a:off x="1266657" y="1860435"/>
          <a:ext cx="9503999" cy="4147185"/>
        </p:xfrm>
        <a:graphic>
          <a:graphicData uri="http://schemas.openxmlformats.org/drawingml/2006/table">
            <a:tbl>
              <a:tblPr firstRow="1" bandRow="1">
                <a:tableStyleId>{5C22544A-7EE6-4342-B048-85BDC9FD1C3A}</a:tableStyleId>
              </a:tblPr>
              <a:tblGrid>
                <a:gridCol w="3545141">
                  <a:extLst>
                    <a:ext uri="{9D8B030D-6E8A-4147-A177-3AD203B41FA5}">
                      <a16:colId xmlns:a16="http://schemas.microsoft.com/office/drawing/2014/main" val="20000"/>
                    </a:ext>
                  </a:extLst>
                </a:gridCol>
                <a:gridCol w="5958858">
                  <a:extLst>
                    <a:ext uri="{9D8B030D-6E8A-4147-A177-3AD203B41FA5}">
                      <a16:colId xmlns:a16="http://schemas.microsoft.com/office/drawing/2014/main" val="20001"/>
                    </a:ext>
                  </a:extLst>
                </a:gridCol>
              </a:tblGrid>
              <a:tr h="612140">
                <a:tc>
                  <a:txBody>
                    <a:bodyPr/>
                    <a:lstStyle/>
                    <a:p>
                      <a:pPr algn="ctr">
                        <a:lnSpc>
                          <a:spcPct val="90000"/>
                        </a:lnSpc>
                        <a:buNone/>
                      </a:pPr>
                      <a:r>
                        <a:rPr lang="zh-CN" altLang="en-US" sz="1800" b="1">
                          <a:latin typeface="微软雅黑" panose="020B0503020204020204" pitchFamily="34" charset="-122"/>
                          <a:ea typeface="微软雅黑" panose="020B0503020204020204" pitchFamily="34" charset="-122"/>
                        </a:rPr>
                        <a:t>状态码</a:t>
                      </a:r>
                    </a:p>
                  </a:txBody>
                  <a:tcPr anchor="ctr"/>
                </a:tc>
                <a:tc>
                  <a:txBody>
                    <a:bodyPr/>
                    <a:lstStyle/>
                    <a:p>
                      <a:pPr algn="ctr">
                        <a:lnSpc>
                          <a:spcPct val="90000"/>
                        </a:lnSpc>
                        <a:buNone/>
                      </a:pPr>
                      <a:r>
                        <a:rPr lang="zh-CN" altLang="en-US" sz="1800">
                          <a:latin typeface="微软雅黑" panose="020B0503020204020204" pitchFamily="34" charset="-122"/>
                          <a:ea typeface="微软雅黑" panose="020B0503020204020204" pitchFamily="34" charset="-122"/>
                        </a:rPr>
                        <a:t>状态码描述</a:t>
                      </a:r>
                    </a:p>
                  </a:txBody>
                  <a:tcPr anchor="ctr"/>
                </a:tc>
                <a:extLst>
                  <a:ext uri="{0D108BD9-81ED-4DB2-BD59-A6C34878D82A}">
                    <a16:rowId xmlns:a16="http://schemas.microsoft.com/office/drawing/2014/main" val="10000"/>
                  </a:ext>
                </a:extLst>
              </a:tr>
              <a:tr h="494665">
                <a:tc>
                  <a:txBody>
                    <a:bodyPr/>
                    <a:lstStyle/>
                    <a:p>
                      <a:pPr algn="ctr">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200</a:t>
                      </a: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OK，客户端请求成功</a:t>
                      </a:r>
                    </a:p>
                  </a:txBody>
                  <a:tcPr anchor="ctr"/>
                </a:tc>
                <a:extLst>
                  <a:ext uri="{0D108BD9-81ED-4DB2-BD59-A6C34878D82A}">
                    <a16:rowId xmlns:a16="http://schemas.microsoft.com/office/drawing/2014/main" val="10001"/>
                  </a:ext>
                </a:extLst>
              </a:tr>
              <a:tr h="481330">
                <a:tc>
                  <a:txBody>
                    <a:bodyPr/>
                    <a:lstStyle/>
                    <a:p>
                      <a:pPr algn="ctr">
                        <a:buClrTx/>
                        <a:buSzTx/>
                        <a:buFontTx/>
                        <a:buNone/>
                      </a:pPr>
                      <a:r>
                        <a:rPr lang="en-US" sz="1800" kern="1200">
                          <a:solidFill>
                            <a:srgbClr val="595959"/>
                          </a:solidFill>
                          <a:latin typeface="微软雅黑" panose="020B0503020204020204" pitchFamily="34" charset="-122"/>
                          <a:ea typeface="微软雅黑" panose="020B0503020204020204" pitchFamily="34" charset="-122"/>
                          <a:cs typeface="+mn-cs"/>
                        </a:rPr>
                        <a:t>400</a:t>
                      </a: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Bad Request，客户端请求有语法错误</a:t>
                      </a:r>
                    </a:p>
                  </a:txBody>
                  <a:tcPr anchor="ctr"/>
                </a:tc>
                <a:extLst>
                  <a:ext uri="{0D108BD9-81ED-4DB2-BD59-A6C34878D82A}">
                    <a16:rowId xmlns:a16="http://schemas.microsoft.com/office/drawing/2014/main" val="10002"/>
                  </a:ext>
                </a:extLst>
              </a:tr>
              <a:tr h="543560">
                <a:tc>
                  <a:txBody>
                    <a:bodyPr/>
                    <a:lstStyle/>
                    <a:p>
                      <a:pPr algn="ctr">
                        <a:buClrTx/>
                        <a:buSzTx/>
                        <a:buFontTx/>
                        <a:buNone/>
                      </a:pPr>
                      <a:r>
                        <a:rPr lang="en-US" sz="1800" kern="1200">
                          <a:solidFill>
                            <a:srgbClr val="595959"/>
                          </a:solidFill>
                          <a:latin typeface="微软雅黑" panose="020B0503020204020204" pitchFamily="34" charset="-122"/>
                          <a:ea typeface="微软雅黑" panose="020B0503020204020204" pitchFamily="34" charset="-122"/>
                          <a:cs typeface="+mn-cs"/>
                        </a:rPr>
                        <a:t>401</a:t>
                      </a: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Unauthorized，客户端请求未经授权</a:t>
                      </a:r>
                    </a:p>
                  </a:txBody>
                  <a:tcPr anchor="ctr"/>
                </a:tc>
                <a:extLst>
                  <a:ext uri="{0D108BD9-81ED-4DB2-BD59-A6C34878D82A}">
                    <a16:rowId xmlns:a16="http://schemas.microsoft.com/office/drawing/2014/main" val="10003"/>
                  </a:ext>
                </a:extLst>
              </a:tr>
              <a:tr h="504190">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40</a:t>
                      </a:r>
                      <a:r>
                        <a:rPr lang="en-US" sz="1800" kern="1200">
                          <a:solidFill>
                            <a:srgbClr val="595959"/>
                          </a:solidFill>
                          <a:latin typeface="微软雅黑" panose="020B0503020204020204" pitchFamily="34" charset="-122"/>
                          <a:ea typeface="微软雅黑" panose="020B0503020204020204" pitchFamily="34" charset="-122"/>
                          <a:cs typeface="+mn-cs"/>
                        </a:rPr>
                        <a:t>3</a:t>
                      </a: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Forbidden，服务器收到请求，但是拒绝提供服务</a:t>
                      </a:r>
                    </a:p>
                  </a:txBody>
                  <a:tcPr anchor="ctr"/>
                </a:tc>
                <a:extLst>
                  <a:ext uri="{0D108BD9-81ED-4DB2-BD59-A6C34878D82A}">
                    <a16:rowId xmlns:a16="http://schemas.microsoft.com/office/drawing/2014/main" val="10004"/>
                  </a:ext>
                </a:extLst>
              </a:tr>
              <a:tr h="503555">
                <a:tc>
                  <a:txBody>
                    <a:bodyPr/>
                    <a:lstStyle/>
                    <a:p>
                      <a:pPr algn="ctr">
                        <a:buClrTx/>
                        <a:buSzTx/>
                        <a:buFontTx/>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40</a:t>
                      </a:r>
                      <a:r>
                        <a:rPr lang="en-US" altLang="zh-CN" sz="1800" kern="1200">
                          <a:solidFill>
                            <a:srgbClr val="595959"/>
                          </a:solidFill>
                          <a:latin typeface="微软雅黑" panose="020B0503020204020204" pitchFamily="34" charset="-122"/>
                          <a:ea typeface="微软雅黑" panose="020B0503020204020204" pitchFamily="34" charset="-122"/>
                          <a:cs typeface="+mn-cs"/>
                        </a:rPr>
                        <a:t>4</a:t>
                      </a: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Not Found，客户端请求的资源不存在</a:t>
                      </a:r>
                    </a:p>
                  </a:txBody>
                  <a:tcPr anchor="ctr"/>
                </a:tc>
                <a:extLst>
                  <a:ext uri="{0D108BD9-81ED-4DB2-BD59-A6C34878D82A}">
                    <a16:rowId xmlns:a16="http://schemas.microsoft.com/office/drawing/2014/main" val="10005"/>
                  </a:ext>
                </a:extLst>
              </a:tr>
              <a:tr h="504190">
                <a:tc>
                  <a:txBody>
                    <a:bodyPr/>
                    <a:lstStyle/>
                    <a:p>
                      <a:pPr algn="ctr">
                        <a:buClrTx/>
                        <a:buSzTx/>
                        <a:buFontTx/>
                        <a:buNone/>
                      </a:pPr>
                      <a:r>
                        <a:rPr lang="en-US" altLang="zh-CN" sz="1800" kern="1200">
                          <a:solidFill>
                            <a:srgbClr val="595959"/>
                          </a:solidFill>
                          <a:latin typeface="微软雅黑" panose="020B0503020204020204" pitchFamily="34" charset="-122"/>
                          <a:ea typeface="微软雅黑" panose="020B0503020204020204" pitchFamily="34" charset="-122"/>
                          <a:cs typeface="+mn-cs"/>
                        </a:rPr>
                        <a:t>500</a:t>
                      </a: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Internal Server Error，服务器发生错误</a:t>
                      </a:r>
                    </a:p>
                  </a:txBody>
                  <a:tcPr anchor="ctr"/>
                </a:tc>
                <a:extLst>
                  <a:ext uri="{0D108BD9-81ED-4DB2-BD59-A6C34878D82A}">
                    <a16:rowId xmlns:a16="http://schemas.microsoft.com/office/drawing/2014/main" val="10006"/>
                  </a:ext>
                </a:extLst>
              </a:tr>
              <a:tr h="503555">
                <a:tc>
                  <a:txBody>
                    <a:bodyPr/>
                    <a:lstStyle/>
                    <a:p>
                      <a:pPr algn="ctr">
                        <a:buClrTx/>
                        <a:buSzTx/>
                        <a:buFontTx/>
                        <a:buNone/>
                      </a:pPr>
                      <a:r>
                        <a:rPr lang="en-US" altLang="zh-CN" sz="1800" kern="1200">
                          <a:solidFill>
                            <a:srgbClr val="595959"/>
                          </a:solidFill>
                          <a:latin typeface="微软雅黑" panose="020B0503020204020204" pitchFamily="34" charset="-122"/>
                          <a:ea typeface="微软雅黑" panose="020B0503020204020204" pitchFamily="34" charset="-122"/>
                          <a:cs typeface="+mn-cs"/>
                        </a:rPr>
                        <a:t>5</a:t>
                      </a:r>
                      <a:r>
                        <a:rPr lang="zh-CN" altLang="en-US" sz="1800" kern="1200">
                          <a:solidFill>
                            <a:srgbClr val="595959"/>
                          </a:solidFill>
                          <a:latin typeface="微软雅黑" panose="020B0503020204020204" pitchFamily="34" charset="-122"/>
                          <a:ea typeface="微软雅黑" panose="020B0503020204020204" pitchFamily="34" charset="-122"/>
                          <a:cs typeface="+mn-cs"/>
                        </a:rPr>
                        <a:t>0</a:t>
                      </a:r>
                      <a:r>
                        <a:rPr lang="en-US" altLang="zh-CN" sz="1800" kern="1200">
                          <a:solidFill>
                            <a:srgbClr val="595959"/>
                          </a:solidFill>
                          <a:latin typeface="微软雅黑" panose="020B0503020204020204" pitchFamily="34" charset="-122"/>
                          <a:ea typeface="微软雅黑" panose="020B0503020204020204" pitchFamily="34" charset="-122"/>
                          <a:cs typeface="+mn-cs"/>
                        </a:rPr>
                        <a:t>3</a:t>
                      </a: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Server Unavailable，服务器当前不能处理客户端的请求</a:t>
                      </a:r>
                    </a:p>
                  </a:txBody>
                  <a:tcPr anchor="ctr"/>
                </a:tc>
                <a:extLst>
                  <a:ext uri="{0D108BD9-81ED-4DB2-BD59-A6C34878D82A}">
                    <a16:rowId xmlns:a16="http://schemas.microsoft.com/office/drawing/2014/main" val="10007"/>
                  </a:ext>
                </a:extLst>
              </a:tr>
            </a:tbl>
          </a:graphicData>
        </a:graphic>
      </p:graphicFrame>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p>
        </p:txBody>
      </p:sp>
      <p:pic>
        <p:nvPicPr>
          <p:cNvPr id="2" name="图片 1">
            <a:extLst>
              <a:ext uri="{FF2B5EF4-FFF2-40B4-BE49-F238E27FC236}">
                <a16:creationId xmlns:a16="http://schemas.microsoft.com/office/drawing/2014/main" id="{443E2A50-0D4B-18DA-987C-3BD016D6D1DC}"/>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271206" y="949860"/>
            <a:ext cx="9681845" cy="136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b="1" dirty="0">
                <a:solidFill>
                  <a:srgbClr val="595959"/>
                </a:solidFill>
                <a:latin typeface="微软雅黑" panose="020B0503020204020204" pitchFamily="34" charset="-122"/>
                <a:ea typeface="微软雅黑" panose="020B0503020204020204" pitchFamily="34" charset="-122"/>
              </a:rPr>
              <a:t>2.</a:t>
            </a:r>
            <a:r>
              <a:rPr lang="en-US" altLang="zh-CN" sz="1800" b="1" dirty="0">
                <a:solidFill>
                  <a:srgbClr val="595959"/>
                </a:solidFill>
                <a:latin typeface="微软雅黑" panose="020B0503020204020204" pitchFamily="34" charset="-122"/>
                <a:ea typeface="微软雅黑" panose="020B0503020204020204" pitchFamily="34" charset="-122"/>
              </a:rPr>
              <a:t> </a:t>
            </a:r>
            <a:r>
              <a:rPr lang="zh-CN" altLang="en-US" sz="1800" b="1" dirty="0">
                <a:solidFill>
                  <a:srgbClr val="595959"/>
                </a:solidFill>
                <a:latin typeface="微软雅黑" panose="020B0503020204020204" pitchFamily="34" charset="-122"/>
                <a:ea typeface="微软雅黑" panose="020B0503020204020204" pitchFamily="34" charset="-122"/>
              </a:rPr>
              <a:t>响应头</a:t>
            </a:r>
          </a:p>
          <a:p>
            <a:pPr algn="just">
              <a:lnSpc>
                <a:spcPct val="150000"/>
              </a:lnSpc>
              <a:buClrTx/>
              <a:buSzTx/>
              <a:buFontTx/>
            </a:pPr>
            <a:r>
              <a:rPr lang="zh-CN" altLang="en-US" sz="1800" dirty="0">
                <a:solidFill>
                  <a:srgbClr val="0070C0"/>
                </a:solidFill>
                <a:latin typeface="微软雅黑" panose="020B0503020204020204" pitchFamily="34" charset="-122"/>
                <a:ea typeface="微软雅黑" panose="020B0503020204020204" pitchFamily="34" charset="-122"/>
              </a:rPr>
              <a:t>响应头是指服务器对客户端请求的应答信息</a:t>
            </a:r>
            <a:r>
              <a:rPr lang="zh-CN" altLang="en-US" sz="1800" dirty="0">
                <a:solidFill>
                  <a:srgbClr val="595959"/>
                </a:solidFill>
                <a:latin typeface="微软雅黑" panose="020B0503020204020204" pitchFamily="34" charset="-122"/>
                <a:ea typeface="微软雅黑" panose="020B0503020204020204" pitchFamily="34" charset="-122"/>
              </a:rPr>
              <a:t>，它位于状态行的下方，主要</a:t>
            </a:r>
            <a:r>
              <a:rPr lang="zh-CN" altLang="en-US" sz="1800" dirty="0">
                <a:solidFill>
                  <a:srgbClr val="0070C0"/>
                </a:solidFill>
                <a:latin typeface="微软雅黑" panose="020B0503020204020204" pitchFamily="34" charset="-122"/>
                <a:ea typeface="微软雅黑" panose="020B0503020204020204" pitchFamily="34" charset="-122"/>
              </a:rPr>
              <a:t>由键值对组成</a:t>
            </a:r>
            <a:r>
              <a:rPr lang="zh-CN" altLang="en-US" sz="1800" dirty="0">
                <a:solidFill>
                  <a:srgbClr val="595959"/>
                </a:solidFill>
                <a:latin typeface="微软雅黑" panose="020B0503020204020204" pitchFamily="34" charset="-122"/>
                <a:ea typeface="微软雅黑" panose="020B0503020204020204" pitchFamily="34" charset="-122"/>
              </a:rPr>
              <a:t>，与HTTP请求中的请求头类似。</a:t>
            </a:r>
            <a:r>
              <a:rPr lang="zh-CN" altLang="en-US" sz="1800" dirty="0">
                <a:solidFill>
                  <a:srgbClr val="0070C0"/>
                </a:solidFill>
                <a:latin typeface="微软雅黑" panose="020B0503020204020204" pitchFamily="34" charset="-122"/>
                <a:ea typeface="微软雅黑" panose="020B0503020204020204" pitchFamily="34" charset="-122"/>
              </a:rPr>
              <a:t>常见的响应头字段和说明</a:t>
            </a:r>
            <a:r>
              <a:rPr lang="zh-CN" altLang="en-US" sz="1800" dirty="0">
                <a:solidFill>
                  <a:srgbClr val="595959"/>
                </a:solidFill>
                <a:latin typeface="微软雅黑" panose="020B0503020204020204" pitchFamily="34" charset="-122"/>
                <a:ea typeface="微软雅黑" panose="020B0503020204020204" pitchFamily="34" charset="-122"/>
              </a:rPr>
              <a:t>如下表所示。</a:t>
            </a:r>
          </a:p>
        </p:txBody>
      </p:sp>
      <p:graphicFrame>
        <p:nvGraphicFramePr>
          <p:cNvPr id="4" name="表格 3"/>
          <p:cNvGraphicFramePr/>
          <p:nvPr>
            <p:custDataLst>
              <p:tags r:id="rId1"/>
            </p:custDataLst>
            <p:extLst>
              <p:ext uri="{D42A27DB-BD31-4B8C-83A1-F6EECF244321}">
                <p14:modId xmlns:p14="http://schemas.microsoft.com/office/powerpoint/2010/main" val="1575610762"/>
              </p:ext>
            </p:extLst>
          </p:nvPr>
        </p:nvGraphicFramePr>
        <p:xfrm>
          <a:off x="1864128" y="2493794"/>
          <a:ext cx="8496000" cy="3528001"/>
        </p:xfrm>
        <a:graphic>
          <a:graphicData uri="http://schemas.openxmlformats.org/drawingml/2006/table">
            <a:tbl>
              <a:tblPr firstRow="1" bandRow="1">
                <a:tableStyleId>{5C22544A-7EE6-4342-B048-85BDC9FD1C3A}</a:tableStyleId>
              </a:tblPr>
              <a:tblGrid>
                <a:gridCol w="3456000">
                  <a:extLst>
                    <a:ext uri="{9D8B030D-6E8A-4147-A177-3AD203B41FA5}">
                      <a16:colId xmlns:a16="http://schemas.microsoft.com/office/drawing/2014/main" val="20000"/>
                    </a:ext>
                  </a:extLst>
                </a:gridCol>
                <a:gridCol w="5040000">
                  <a:extLst>
                    <a:ext uri="{9D8B030D-6E8A-4147-A177-3AD203B41FA5}">
                      <a16:colId xmlns:a16="http://schemas.microsoft.com/office/drawing/2014/main" val="20001"/>
                    </a:ext>
                  </a:extLst>
                </a:gridCol>
              </a:tblGrid>
              <a:tr h="592714">
                <a:tc>
                  <a:txBody>
                    <a:bodyPr/>
                    <a:lstStyle/>
                    <a:p>
                      <a:pPr algn="ctr">
                        <a:lnSpc>
                          <a:spcPct val="90000"/>
                        </a:lnSpc>
                        <a:buNone/>
                      </a:pPr>
                      <a:r>
                        <a:rPr lang="zh-CN" altLang="en-US" sz="1800" b="1">
                          <a:latin typeface="微软雅黑" panose="020B0503020204020204" pitchFamily="34" charset="-122"/>
                          <a:ea typeface="微软雅黑" panose="020B0503020204020204" pitchFamily="34" charset="-122"/>
                        </a:rPr>
                        <a:t>响应头字段</a:t>
                      </a:r>
                    </a:p>
                  </a:txBody>
                  <a:tcPr anchor="ctr"/>
                </a:tc>
                <a:tc>
                  <a:txBody>
                    <a:bodyPr/>
                    <a:lstStyle/>
                    <a:p>
                      <a:pPr algn="ctr">
                        <a:lnSpc>
                          <a:spcPct val="90000"/>
                        </a:lnSpc>
                        <a:buNone/>
                      </a:pPr>
                      <a:r>
                        <a:rPr lang="zh-CN" altLang="en-US" sz="1800">
                          <a:latin typeface="微软雅黑" panose="020B0503020204020204" pitchFamily="34" charset="-122"/>
                          <a:ea typeface="微软雅黑" panose="020B0503020204020204" pitchFamily="34" charset="-122"/>
                        </a:rPr>
                        <a:t>状态码描述</a:t>
                      </a:r>
                    </a:p>
                  </a:txBody>
                  <a:tcPr anchor="ctr"/>
                </a:tc>
                <a:extLst>
                  <a:ext uri="{0D108BD9-81ED-4DB2-BD59-A6C34878D82A}">
                    <a16:rowId xmlns:a16="http://schemas.microsoft.com/office/drawing/2014/main" val="10000"/>
                  </a:ext>
                </a:extLst>
              </a:tr>
              <a:tr h="478967">
                <a:tc>
                  <a:txBody>
                    <a:bodyPr/>
                    <a:lstStyle/>
                    <a:p>
                      <a:pPr algn="ctr">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Server</a:t>
                      </a: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表示服务器用到的软件信息</a:t>
                      </a:r>
                    </a:p>
                  </a:txBody>
                  <a:tcPr anchor="ctr"/>
                </a:tc>
                <a:extLst>
                  <a:ext uri="{0D108BD9-81ED-4DB2-BD59-A6C34878D82A}">
                    <a16:rowId xmlns:a16="http://schemas.microsoft.com/office/drawing/2014/main" val="10001"/>
                  </a:ext>
                </a:extLst>
              </a:tr>
              <a:tr h="466055">
                <a:tc>
                  <a:txBody>
                    <a:bodyPr/>
                    <a:lstStyle/>
                    <a:p>
                      <a:pPr algn="ctr">
                        <a:buClrTx/>
                        <a:buSzTx/>
                        <a:buFontTx/>
                        <a:buNone/>
                      </a:pPr>
                      <a:r>
                        <a:rPr lang="en-US" sz="1800" kern="1200">
                          <a:solidFill>
                            <a:srgbClr val="595959"/>
                          </a:solidFill>
                          <a:latin typeface="微软雅黑" panose="020B0503020204020204" pitchFamily="34" charset="-122"/>
                          <a:ea typeface="微软雅黑" panose="020B0503020204020204" pitchFamily="34" charset="-122"/>
                          <a:cs typeface="+mn-cs"/>
                        </a:rPr>
                        <a:t>Content-Type</a:t>
                      </a: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表示服务器实际返回给客户端的内容类型</a:t>
                      </a:r>
                    </a:p>
                  </a:txBody>
                  <a:tcPr anchor="ctr"/>
                </a:tc>
                <a:extLst>
                  <a:ext uri="{0D108BD9-81ED-4DB2-BD59-A6C34878D82A}">
                    <a16:rowId xmlns:a16="http://schemas.microsoft.com/office/drawing/2014/main" val="10002"/>
                  </a:ext>
                </a:extLst>
              </a:tr>
              <a:tr h="526310">
                <a:tc>
                  <a:txBody>
                    <a:bodyPr/>
                    <a:lstStyle/>
                    <a:p>
                      <a:pPr algn="ctr">
                        <a:buClrTx/>
                        <a:buSzTx/>
                        <a:buFontTx/>
                        <a:buNone/>
                      </a:pPr>
                      <a:r>
                        <a:rPr lang="en-US" sz="1800" kern="1200">
                          <a:solidFill>
                            <a:srgbClr val="595959"/>
                          </a:solidFill>
                          <a:latin typeface="微软雅黑" panose="020B0503020204020204" pitchFamily="34" charset="-122"/>
                          <a:ea typeface="微软雅黑" panose="020B0503020204020204" pitchFamily="34" charset="-122"/>
                          <a:cs typeface="+mn-cs"/>
                        </a:rPr>
                        <a:t>Connection</a:t>
                      </a: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表示服务器与客户端的连接类型</a:t>
                      </a:r>
                    </a:p>
                  </a:txBody>
                  <a:tcPr anchor="ctr"/>
                </a:tc>
                <a:extLst>
                  <a:ext uri="{0D108BD9-81ED-4DB2-BD59-A6C34878D82A}">
                    <a16:rowId xmlns:a16="http://schemas.microsoft.com/office/drawing/2014/main" val="10003"/>
                  </a:ext>
                </a:extLst>
              </a:tr>
              <a:tr h="488190">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Content-Length</a:t>
                      </a: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表示服务器告知浏览器需要接</a:t>
                      </a:r>
                      <a:r>
                        <a:rPr lang="zh-CN" altLang="en-US" sz="1800" kern="1200">
                          <a:solidFill>
                            <a:srgbClr val="595959"/>
                          </a:solidFill>
                          <a:latin typeface="微软雅黑" panose="020B0503020204020204" pitchFamily="34" charset="-122"/>
                          <a:ea typeface="微软雅黑" panose="020B0503020204020204" pitchFamily="34" charset="-122"/>
                          <a:cs typeface="+mn-cs"/>
                        </a:rPr>
                        <a:t>收</a:t>
                      </a:r>
                      <a:r>
                        <a:rPr sz="1800" kern="1200">
                          <a:solidFill>
                            <a:srgbClr val="595959"/>
                          </a:solidFill>
                          <a:latin typeface="微软雅黑" panose="020B0503020204020204" pitchFamily="34" charset="-122"/>
                          <a:ea typeface="微软雅黑" panose="020B0503020204020204" pitchFamily="34" charset="-122"/>
                          <a:cs typeface="+mn-cs"/>
                        </a:rPr>
                        <a:t>的数据长度</a:t>
                      </a:r>
                    </a:p>
                  </a:txBody>
                  <a:tcPr anchor="ctr"/>
                </a:tc>
                <a:extLst>
                  <a:ext uri="{0D108BD9-81ED-4DB2-BD59-A6C34878D82A}">
                    <a16:rowId xmlns:a16="http://schemas.microsoft.com/office/drawing/2014/main" val="10004"/>
                  </a:ext>
                </a:extLst>
              </a:tr>
              <a:tr h="487575">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Content-Language</a:t>
                      </a: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表示服务器可以识别的内容语言列表</a:t>
                      </a:r>
                    </a:p>
                  </a:txBody>
                  <a:tcPr anchor="ctr"/>
                </a:tc>
                <a:extLst>
                  <a:ext uri="{0D108BD9-81ED-4DB2-BD59-A6C34878D82A}">
                    <a16:rowId xmlns:a16="http://schemas.microsoft.com/office/drawing/2014/main" val="10005"/>
                  </a:ext>
                </a:extLst>
              </a:tr>
              <a:tr h="488190">
                <a:tc>
                  <a:txBody>
                    <a:bodyPr/>
                    <a:lstStyle/>
                    <a:p>
                      <a:pPr algn="ctr">
                        <a:buClrTx/>
                        <a:buSzTx/>
                        <a:buFontTx/>
                        <a:buNone/>
                      </a:pPr>
                      <a:r>
                        <a:rPr lang="en-US" altLang="zh-CN" sz="1800" kern="1200">
                          <a:solidFill>
                            <a:srgbClr val="595959"/>
                          </a:solidFill>
                          <a:latin typeface="微软雅黑" panose="020B0503020204020204" pitchFamily="34" charset="-122"/>
                          <a:ea typeface="微软雅黑" panose="020B0503020204020204" pitchFamily="34" charset="-122"/>
                          <a:cs typeface="+mn-cs"/>
                        </a:rPr>
                        <a:t>Accept-Encoding</a:t>
                      </a: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表示服务器可以发送的数据压缩格式</a:t>
                      </a:r>
                    </a:p>
                  </a:txBody>
                  <a:tcPr anchor="ctr"/>
                </a:tc>
                <a:extLst>
                  <a:ext uri="{0D108BD9-81ED-4DB2-BD59-A6C34878D82A}">
                    <a16:rowId xmlns:a16="http://schemas.microsoft.com/office/drawing/2014/main" val="10006"/>
                  </a:ext>
                </a:extLst>
              </a:tr>
            </a:tbl>
          </a:graphicData>
        </a:graphic>
      </p:graphicFrame>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p>
        </p:txBody>
      </p:sp>
      <p:pic>
        <p:nvPicPr>
          <p:cNvPr id="2" name="图片 1">
            <a:extLst>
              <a:ext uri="{FF2B5EF4-FFF2-40B4-BE49-F238E27FC236}">
                <a16:creationId xmlns:a16="http://schemas.microsoft.com/office/drawing/2014/main" id="{F13082C3-AC08-2B29-8C41-81DBC460017C}"/>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222057" y="944245"/>
            <a:ext cx="9681845" cy="178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sz="1800" b="1" dirty="0">
                <a:solidFill>
                  <a:srgbClr val="595959"/>
                </a:solidFill>
                <a:latin typeface="微软雅黑" panose="020B0503020204020204" pitchFamily="34" charset="-122"/>
                <a:ea typeface="微软雅黑" panose="020B0503020204020204" pitchFamily="34" charset="-122"/>
              </a:rPr>
              <a:t>3.</a:t>
            </a:r>
            <a:r>
              <a:rPr lang="en-US" sz="1800" b="1" dirty="0">
                <a:solidFill>
                  <a:srgbClr val="595959"/>
                </a:solidFill>
                <a:latin typeface="微软雅黑" panose="020B0503020204020204" pitchFamily="34" charset="-122"/>
                <a:ea typeface="微软雅黑" panose="020B0503020204020204" pitchFamily="34" charset="-122"/>
              </a:rPr>
              <a:t> </a:t>
            </a:r>
            <a:r>
              <a:rPr sz="1800" b="1" dirty="0">
                <a:solidFill>
                  <a:srgbClr val="595959"/>
                </a:solidFill>
                <a:latin typeface="微软雅黑" panose="020B0503020204020204" pitchFamily="34" charset="-122"/>
                <a:ea typeface="微软雅黑" panose="020B0503020204020204" pitchFamily="34" charset="-122"/>
              </a:rPr>
              <a:t>响应体</a:t>
            </a:r>
          </a:p>
          <a:p>
            <a:pPr algn="just">
              <a:lnSpc>
                <a:spcPct val="150000"/>
              </a:lnSpc>
              <a:buClrTx/>
              <a:buSzTx/>
              <a:buFontTx/>
            </a:pPr>
            <a:r>
              <a:rPr lang="zh-CN" altLang="en-US" sz="1800" dirty="0">
                <a:solidFill>
                  <a:srgbClr val="0070C0"/>
                </a:solidFill>
                <a:latin typeface="微软雅黑" panose="020B0503020204020204" pitchFamily="34" charset="-122"/>
                <a:ea typeface="微软雅黑" panose="020B0503020204020204" pitchFamily="34" charset="-122"/>
              </a:rPr>
              <a:t>响应体是服务器发送到客户端的实际内容</a:t>
            </a:r>
            <a:r>
              <a:rPr lang="zh-CN" altLang="en-US" sz="1800" dirty="0">
                <a:solidFill>
                  <a:srgbClr val="595959"/>
                </a:solidFill>
                <a:latin typeface="微软雅黑" panose="020B0503020204020204" pitchFamily="34" charset="-122"/>
                <a:ea typeface="微软雅黑" panose="020B0503020204020204" pitchFamily="34" charset="-122"/>
              </a:rPr>
              <a:t>，它位于响应头的下方。响应体的</a:t>
            </a:r>
            <a:r>
              <a:rPr lang="zh-CN" altLang="en-US" sz="1800" dirty="0">
                <a:solidFill>
                  <a:srgbClr val="0070C0"/>
                </a:solidFill>
                <a:latin typeface="微软雅黑" panose="020B0503020204020204" pitchFamily="34" charset="-122"/>
                <a:ea typeface="微软雅黑" panose="020B0503020204020204" pitchFamily="34" charset="-122"/>
              </a:rPr>
              <a:t>内容类型</a:t>
            </a:r>
            <a:r>
              <a:rPr lang="zh-CN" altLang="en-US" sz="1800" dirty="0">
                <a:solidFill>
                  <a:srgbClr val="595959"/>
                </a:solidFill>
                <a:latin typeface="微软雅黑" panose="020B0503020204020204" pitchFamily="34" charset="-122"/>
                <a:ea typeface="微软雅黑" panose="020B0503020204020204" pitchFamily="34" charset="-122"/>
              </a:rPr>
              <a:t>由响应头中的</a:t>
            </a:r>
            <a:r>
              <a:rPr lang="zh-CN" altLang="en-US" sz="1800" dirty="0">
                <a:solidFill>
                  <a:srgbClr val="0070C0"/>
                </a:solidFill>
                <a:latin typeface="微软雅黑" panose="020B0503020204020204" pitchFamily="34" charset="-122"/>
                <a:ea typeface="微软雅黑" panose="020B0503020204020204" pitchFamily="34" charset="-122"/>
              </a:rPr>
              <a:t>Content-Type</a:t>
            </a:r>
            <a:r>
              <a:rPr lang="zh-CN" altLang="en-US" sz="1800">
                <a:solidFill>
                  <a:srgbClr val="0070C0"/>
                </a:solidFill>
                <a:latin typeface="微软雅黑" panose="020B0503020204020204" pitchFamily="34" charset="-122"/>
                <a:ea typeface="微软雅黑" panose="020B0503020204020204" pitchFamily="34" charset="-122"/>
              </a:rPr>
              <a:t>指定</a:t>
            </a:r>
            <a:r>
              <a:rPr lang="zh-CN" altLang="en-US" sz="1800">
                <a:solidFill>
                  <a:srgbClr val="595959"/>
                </a:solidFill>
                <a:latin typeface="微软雅黑" panose="020B0503020204020204" pitchFamily="34" charset="-122"/>
                <a:ea typeface="微软雅黑" panose="020B0503020204020204" pitchFamily="34" charset="-122"/>
              </a:rPr>
              <a:t>。下面</a:t>
            </a:r>
            <a:r>
              <a:rPr lang="zh-CN" altLang="en-US" sz="1800" dirty="0">
                <a:solidFill>
                  <a:srgbClr val="595959"/>
                </a:solidFill>
                <a:latin typeface="微软雅黑" panose="020B0503020204020204" pitchFamily="34" charset="-122"/>
                <a:ea typeface="微软雅黑" panose="020B0503020204020204" pitchFamily="34" charset="-122"/>
              </a:rPr>
              <a:t>展示一段使用</a:t>
            </a:r>
            <a:r>
              <a:rPr lang="zh-CN" altLang="en-US" sz="1800" dirty="0">
                <a:solidFill>
                  <a:srgbClr val="0070C0"/>
                </a:solidFill>
                <a:latin typeface="微软雅黑" panose="020B0503020204020204" pitchFamily="34" charset="-122"/>
                <a:ea typeface="微软雅黑" panose="020B0503020204020204" pitchFamily="34" charset="-122"/>
              </a:rPr>
              <a:t>Fiddler工具抓取到的HTTP响应数据</a:t>
            </a:r>
            <a:r>
              <a:rPr lang="zh-CN" altLang="en-US" sz="1800" dirty="0">
                <a:solidFill>
                  <a:srgbClr val="595959"/>
                </a:solidFill>
                <a:latin typeface="微软雅黑" panose="020B0503020204020204" pitchFamily="34" charset="-122"/>
                <a:ea typeface="微软雅黑" panose="020B0503020204020204" pitchFamily="34" charset="-122"/>
              </a:rPr>
              <a:t>，如下图所示。</a:t>
            </a: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p>
        </p:txBody>
      </p:sp>
      <p:pic>
        <p:nvPicPr>
          <p:cNvPr id="2" name="图片 1" descr="444"/>
          <p:cNvPicPr>
            <a:picLocks noChangeAspect="1"/>
          </p:cNvPicPr>
          <p:nvPr/>
        </p:nvPicPr>
        <p:blipFill>
          <a:blip r:embed="rId4"/>
          <a:stretch>
            <a:fillRect/>
          </a:stretch>
        </p:blipFill>
        <p:spPr>
          <a:xfrm>
            <a:off x="2711206" y="2874019"/>
            <a:ext cx="7502952" cy="3239814"/>
          </a:xfrm>
          <a:prstGeom prst="rect">
            <a:avLst/>
          </a:prstGeom>
        </p:spPr>
      </p:pic>
      <p:pic>
        <p:nvPicPr>
          <p:cNvPr id="3" name="图片 2">
            <a:extLst>
              <a:ext uri="{FF2B5EF4-FFF2-40B4-BE49-F238E27FC236}">
                <a16:creationId xmlns:a16="http://schemas.microsoft.com/office/drawing/2014/main" id="{B7FB3272-4D98-572F-EA96-FDD73859D4C6}"/>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形 22" descr="讲故事"/>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2767" y="1398145"/>
            <a:ext cx="1015842" cy="1015842"/>
          </a:xfrm>
          <a:prstGeom prst="rect">
            <a:avLst/>
          </a:prstGeom>
        </p:spPr>
      </p:pic>
      <p:sp>
        <p:nvSpPr>
          <p:cNvPr id="25" name="矩形 24"/>
          <p:cNvSpPr/>
          <p:nvPr/>
        </p:nvSpPr>
        <p:spPr>
          <a:xfrm>
            <a:off x="1919206" y="1607820"/>
            <a:ext cx="2868059"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6" name="文本框 25"/>
          <p:cNvSpPr txBox="1"/>
          <p:nvPr/>
        </p:nvSpPr>
        <p:spPr>
          <a:xfrm>
            <a:off x="1799892" y="1790987"/>
            <a:ext cx="3123641"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使用开发者工具进行抓包</a:t>
            </a:r>
          </a:p>
        </p:txBody>
      </p:sp>
      <p:sp>
        <p:nvSpPr>
          <p:cNvPr id="27" name="矩形 26"/>
          <p:cNvSpPr/>
          <p:nvPr/>
        </p:nvSpPr>
        <p:spPr>
          <a:xfrm>
            <a:off x="4840419" y="1608089"/>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8" name="矩形 27"/>
          <p:cNvSpPr/>
          <p:nvPr/>
        </p:nvSpPr>
        <p:spPr>
          <a:xfrm>
            <a:off x="5028118" y="1608089"/>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0" name="矩形 19"/>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
        <p:nvSpPr>
          <p:cNvPr id="18" name="文本框 17"/>
          <p:cNvSpPr txBox="1"/>
          <p:nvPr/>
        </p:nvSpPr>
        <p:spPr>
          <a:xfrm>
            <a:off x="1343025" y="2637790"/>
            <a:ext cx="9474200" cy="3323987"/>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抓</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包是指将</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网络传输中发送或接收的数据包进行</a:t>
            </a:r>
            <a:r>
              <a:rPr lang="zh-CN" altLang="en-US" sz="2000" dirty="0">
                <a:solidFill>
                  <a:srgbClr val="0070C0"/>
                </a:solidFill>
                <a:latin typeface="微软雅黑" panose="020B0503020204020204" pitchFamily="34" charset="-122"/>
                <a:ea typeface="微软雅黑" panose="020B0503020204020204" pitchFamily="34" charset="-122"/>
              </a:rPr>
              <a:t>截获、重发、编辑、转存</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等操作。通过对网络上传输的数据进行抓取，并对其进行分析，能够</a:t>
            </a:r>
            <a:r>
              <a:rPr lang="zh-CN" altLang="en-US" sz="2000" dirty="0">
                <a:solidFill>
                  <a:srgbClr val="0070C0"/>
                </a:solidFill>
                <a:latin typeface="微软雅黑" panose="020B0503020204020204" pitchFamily="34" charset="-122"/>
                <a:ea typeface="微软雅黑" panose="020B0503020204020204" pitchFamily="34" charset="-122"/>
              </a:rPr>
              <a:t>分析程序网络接口</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检查网络安全</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分析网络故障</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等。</a:t>
            </a:r>
            <a:endParaRPr lang="en-US" altLang="zh-CN" sz="200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70C0"/>
                </a:solidFill>
                <a:latin typeface="微软雅黑" panose="020B0503020204020204" pitchFamily="34" charset="-122"/>
                <a:ea typeface="微软雅黑" panose="020B0503020204020204" pitchFamily="34" charset="-122"/>
              </a:rPr>
              <a:t>抓包工具是拦截并查看网络数据包内容的软件</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，常用的抓包工具有</a:t>
            </a:r>
            <a:r>
              <a:rPr lang="zh-CN" altLang="en-US" sz="2000" dirty="0">
                <a:solidFill>
                  <a:srgbClr val="0070C0"/>
                </a:solidFill>
                <a:latin typeface="微软雅黑" panose="020B0503020204020204" pitchFamily="34" charset="-122"/>
                <a:ea typeface="微软雅黑" panose="020B0503020204020204" pitchFamily="34" charset="-122"/>
              </a:rPr>
              <a:t>Fiddler、Sniffer</a:t>
            </a:r>
            <a:r>
              <a:rPr lang="zh-CN" altLang="en-US" sz="2000">
                <a:solidFill>
                  <a:srgbClr val="0070C0"/>
                </a:solidFill>
                <a:latin typeface="微软雅黑" panose="020B0503020204020204" pitchFamily="34" charset="-122"/>
                <a:ea typeface="微软雅黑" panose="020B0503020204020204" pitchFamily="34" charset="-122"/>
              </a:rPr>
              <a:t>、I</a:t>
            </a:r>
            <a:r>
              <a:rPr lang="en-US" altLang="zh-CN" sz="2000">
                <a:solidFill>
                  <a:srgbClr val="0070C0"/>
                </a:solidFill>
                <a:latin typeface="微软雅黑" panose="020B0503020204020204" pitchFamily="34" charset="-122"/>
                <a:ea typeface="微软雅黑" panose="020B0503020204020204" pitchFamily="34" charset="-122"/>
              </a:rPr>
              <a:t>PT</a:t>
            </a:r>
            <a:r>
              <a:rPr lang="zh-CN" altLang="en-US" sz="2000">
                <a:solidFill>
                  <a:srgbClr val="0070C0"/>
                </a:solidFill>
                <a:latin typeface="微软雅黑" panose="020B0503020204020204" pitchFamily="34" charset="-122"/>
                <a:ea typeface="微软雅黑" panose="020B0503020204020204" pitchFamily="34" charset="-122"/>
              </a:rPr>
              <a:t>ool</a:t>
            </a:r>
            <a:r>
              <a:rPr lang="en-US" altLang="zh-CN" sz="2000">
                <a:solidFill>
                  <a:srgbClr val="0070C0"/>
                </a:solidFill>
                <a:latin typeface="微软雅黑" panose="020B0503020204020204" pitchFamily="34" charset="-122"/>
                <a:ea typeface="微软雅黑" panose="020B0503020204020204" pitchFamily="34" charset="-122"/>
              </a:rPr>
              <a:t>s</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等</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。这些抓包工具的功能各异，但是基本使用原理相同</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，除了可以使用</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抓包工具进行</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抓包外</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，还可以使用</a:t>
            </a:r>
            <a:r>
              <a:rPr lang="zh-CN" altLang="en-US" sz="2000" dirty="0">
                <a:solidFill>
                  <a:srgbClr val="0070C0"/>
                </a:solidFill>
                <a:latin typeface="微软雅黑" panose="020B0503020204020204" pitchFamily="34" charset="-122"/>
                <a:ea typeface="微软雅黑" panose="020B0503020204020204" pitchFamily="34" charset="-122"/>
              </a:rPr>
              <a:t>浏览器自带的开发者工具</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进行抓包。</a:t>
            </a: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p>
        </p:txBody>
      </p:sp>
      <p:pic>
        <p:nvPicPr>
          <p:cNvPr id="2" name="图片 1">
            <a:extLst>
              <a:ext uri="{FF2B5EF4-FFF2-40B4-BE49-F238E27FC236}">
                <a16:creationId xmlns:a16="http://schemas.microsoft.com/office/drawing/2014/main" id="{6C67322C-F20E-D6C0-AB10-FADDAB422C27}"/>
              </a:ext>
            </a:extLst>
          </p:cNvPr>
          <p:cNvPicPr>
            <a:picLocks noChangeAspect="1"/>
          </p:cNvPicPr>
          <p:nvPr>
            <p:custDataLst>
              <p:tags r:id="rId1"/>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1847215" y="1949450"/>
            <a:ext cx="8210550" cy="688340"/>
            <a:chOff x="978872" y="1800500"/>
            <a:chExt cx="6018237" cy="515937"/>
          </a:xfrm>
        </p:grpSpPr>
        <p:sp>
          <p:nvSpPr>
            <p:cNvPr id="81" name="Pentagon 3"/>
            <p:cNvSpPr/>
            <p:nvPr/>
          </p:nvSpPr>
          <p:spPr bwMode="auto">
            <a:xfrm>
              <a:off x="978872" y="1800500"/>
              <a:ext cx="6018237"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基本使用方法，</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能够灵活运用</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Postman的断言</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关联</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参数</a:t>
              </a:r>
              <a:r>
                <a:rPr lang="zh-CN" altLang="en-US">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化</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完成</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有特定需求的接口测试</a:t>
              </a:r>
            </a:p>
          </p:txBody>
        </p:sp>
        <p:sp>
          <p:nvSpPr>
            <p:cNvPr id="82"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3" name="组合 82"/>
          <p:cNvGrpSpPr/>
          <p:nvPr/>
        </p:nvGrpSpPr>
        <p:grpSpPr>
          <a:xfrm>
            <a:off x="1852295" y="2819400"/>
            <a:ext cx="8206105" cy="685800"/>
            <a:chOff x="978872" y="2570437"/>
            <a:chExt cx="5437064" cy="514350"/>
          </a:xfrm>
        </p:grpSpPr>
        <p:sp>
          <p:nvSpPr>
            <p:cNvPr id="84"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掌握接口测试报告的生成方式，能够</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使用newman命令生成</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HTML格式的</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接</a:t>
              </a:r>
            </a:p>
            <a:p>
              <a:pPr>
                <a:lnSpc>
                  <a:spcPct val="120000"/>
                </a:lnSpc>
                <a:defRPr/>
              </a:pP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en-US" altLang="zh-CN"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口测试报告</a:t>
              </a:r>
            </a:p>
          </p:txBody>
        </p:sp>
        <p:sp>
          <p:nvSpPr>
            <p:cNvPr id="8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 name="组合 1"/>
          <p:cNvGrpSpPr/>
          <p:nvPr/>
        </p:nvGrpSpPr>
        <p:grpSpPr>
          <a:xfrm>
            <a:off x="1852295" y="3717290"/>
            <a:ext cx="8206105" cy="688340"/>
            <a:chOff x="978872" y="1800500"/>
            <a:chExt cx="5471124" cy="515937"/>
          </a:xfrm>
        </p:grpSpPr>
        <p:sp>
          <p:nvSpPr>
            <p:cNvPr id="3"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20000"/>
                </a:lnSpc>
                <a:buClrTx/>
                <a:buSzTx/>
                <a:buFontTx/>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掌握iHRM人力资源管理系统中登录模块的接口测试用例设计与执行方式，</a:t>
              </a:r>
            </a:p>
            <a:p>
              <a:pPr algn="l">
                <a:lnSpc>
                  <a:spcPct val="120000"/>
                </a:lnSpc>
                <a:buClrTx/>
                <a:buSzTx/>
                <a:buFontTx/>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设计并执行登录模块的接口测试用例</a:t>
              </a:r>
            </a:p>
          </p:txBody>
        </p:sp>
        <p:sp>
          <p:nvSpPr>
            <p:cNvPr id="4"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5" name="组合 4"/>
          <p:cNvGrpSpPr/>
          <p:nvPr/>
        </p:nvGrpSpPr>
        <p:grpSpPr>
          <a:xfrm>
            <a:off x="1857375" y="4587240"/>
            <a:ext cx="8200390" cy="685800"/>
            <a:chOff x="978872" y="2570437"/>
            <a:chExt cx="5629551" cy="514350"/>
          </a:xfrm>
        </p:grpSpPr>
        <p:sp>
          <p:nvSpPr>
            <p:cNvPr id="6" name="Pentagon 5"/>
            <p:cNvSpPr/>
            <p:nvPr/>
          </p:nvSpPr>
          <p:spPr bwMode="auto">
            <a:xfrm>
              <a:off x="978872" y="2570437"/>
              <a:ext cx="5629551"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20000"/>
                </a:lnSpc>
                <a:buClrTx/>
                <a:buSzTx/>
                <a:buFontTx/>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掌握iHRM人力资源管理系统中员工管理模块的接口测试用例设计与执行方</a:t>
              </a:r>
            </a:p>
            <a:p>
              <a:pPr algn="l">
                <a:lnSpc>
                  <a:spcPct val="120000"/>
                </a:lnSpc>
                <a:buClrTx/>
                <a:buSzTx/>
                <a:buFontTx/>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式，能够</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设计并执行员工管理模块的接口测试用例</a:t>
              </a:r>
            </a:p>
          </p:txBody>
        </p:sp>
        <p:sp>
          <p:nvSpPr>
            <p:cNvPr id="7"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p>
        </p:txBody>
      </p:sp>
      <p:sp>
        <p:nvSpPr>
          <p:cNvPr id="2" name="文本框 1"/>
          <p:cNvSpPr txBox="1"/>
          <p:nvPr/>
        </p:nvSpPr>
        <p:spPr>
          <a:xfrm>
            <a:off x="1002665" y="1409414"/>
            <a:ext cx="10619740" cy="1477328"/>
          </a:xfrm>
          <a:prstGeom prst="rect">
            <a:avLst/>
          </a:prstGeom>
          <a:noFill/>
        </p:spPr>
        <p:txBody>
          <a:bodyPr wrap="square"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下面以使用Chrome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浏览器</a:t>
            </a:r>
            <a:r>
              <a:rPr lang="zh-CN" altLang="en-US" sz="2000" dirty="0">
                <a:solidFill>
                  <a:srgbClr val="0070C0"/>
                </a:solidFill>
                <a:latin typeface="微软雅黑" panose="020B0503020204020204" pitchFamily="34" charset="-122"/>
                <a:ea typeface="微软雅黑" panose="020B0503020204020204" pitchFamily="34" charset="-122"/>
              </a:rPr>
              <a:t>访问TPshop开源商城首页</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为例，演示如何</a:t>
            </a:r>
            <a:r>
              <a:rPr lang="zh-CN" altLang="en-US" sz="2000" dirty="0">
                <a:solidFill>
                  <a:srgbClr val="0070C0"/>
                </a:solidFill>
                <a:latin typeface="微软雅黑" panose="020B0503020204020204" pitchFamily="34" charset="-122"/>
                <a:ea typeface="微软雅黑" panose="020B0503020204020204" pitchFamily="34" charset="-122"/>
              </a:rPr>
              <a:t>通过开发者工具进行抓</a:t>
            </a:r>
            <a:r>
              <a:rPr lang="zh-CN" altLang="en-US" sz="2000">
                <a:solidFill>
                  <a:srgbClr val="0070C0"/>
                </a:solidFill>
                <a:latin typeface="微软雅黑" panose="020B0503020204020204" pitchFamily="34" charset="-122"/>
                <a:ea typeface="微软雅黑" panose="020B0503020204020204" pitchFamily="34" charset="-122"/>
              </a:rPr>
              <a:t>包</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。首先</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在浏览器中访问TPshop开源商</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城，按键盘上的</a:t>
            </a:r>
            <a:r>
              <a:rPr lang="zh-CN" altLang="en-US" sz="2000">
                <a:solidFill>
                  <a:srgbClr val="0070C0"/>
                </a:solidFill>
                <a:latin typeface="微软雅黑" panose="020B0503020204020204" pitchFamily="34" charset="-122"/>
                <a:ea typeface="微软雅黑" panose="020B0503020204020204" pitchFamily="34" charset="-122"/>
              </a:rPr>
              <a:t>“</a:t>
            </a:r>
            <a:r>
              <a:rPr lang="en-US" altLang="zh-CN" sz="2000">
                <a:solidFill>
                  <a:srgbClr val="0070C0"/>
                </a:solidFill>
                <a:latin typeface="微软雅黑" panose="020B0503020204020204" pitchFamily="34" charset="-122"/>
                <a:ea typeface="微软雅黑" panose="020B0503020204020204" pitchFamily="34" charset="-122"/>
              </a:rPr>
              <a:t>F12</a:t>
            </a:r>
            <a:r>
              <a:rPr lang="zh-CN" altLang="en-US" sz="2000">
                <a:solidFill>
                  <a:srgbClr val="0070C0"/>
                </a:solidFill>
                <a:latin typeface="微软雅黑" panose="020B0503020204020204" pitchFamily="34" charset="-122"/>
                <a:ea typeface="微软雅黑" panose="020B0503020204020204" pitchFamily="34" charset="-122"/>
              </a:rPr>
              <a:t>”</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键，打开开发者工具，单击</a:t>
            </a:r>
            <a:r>
              <a:rPr lang="zh-CN" altLang="en-US" sz="2000">
                <a:solidFill>
                  <a:srgbClr val="0070C0"/>
                </a:solidFill>
                <a:latin typeface="微软雅黑" panose="020B0503020204020204" pitchFamily="34" charset="-122"/>
                <a:ea typeface="微软雅黑" panose="020B0503020204020204" pitchFamily="34" charset="-122"/>
              </a:rPr>
              <a:t>“Network”</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可以</a:t>
            </a:r>
            <a:r>
              <a:rPr lang="zh-CN" altLang="en-US" sz="2000" dirty="0">
                <a:solidFill>
                  <a:srgbClr val="0070C0"/>
                </a:solidFill>
                <a:latin typeface="微软雅黑" panose="020B0503020204020204" pitchFamily="34" charset="-122"/>
                <a:ea typeface="微软雅黑" panose="020B0503020204020204" pitchFamily="34" charset="-122"/>
              </a:rPr>
              <a:t>查看抓取的相关数据信息</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3" name="图片 2" descr="555"/>
          <p:cNvPicPr>
            <a:picLocks noChangeAspect="1"/>
          </p:cNvPicPr>
          <p:nvPr/>
        </p:nvPicPr>
        <p:blipFill>
          <a:blip r:embed="rId4"/>
          <a:stretch>
            <a:fillRect/>
          </a:stretch>
        </p:blipFill>
        <p:spPr>
          <a:xfrm>
            <a:off x="2762885" y="2908378"/>
            <a:ext cx="6648539" cy="3784794"/>
          </a:xfrm>
          <a:prstGeom prst="rect">
            <a:avLst/>
          </a:prstGeom>
        </p:spPr>
      </p:pic>
      <p:pic>
        <p:nvPicPr>
          <p:cNvPr id="4" name="图片 3">
            <a:extLst>
              <a:ext uri="{FF2B5EF4-FFF2-40B4-BE49-F238E27FC236}">
                <a16:creationId xmlns:a16="http://schemas.microsoft.com/office/drawing/2014/main" id="{BBFFE5F9-5A0E-6881-CC3D-2F35869F36E9}"/>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p>
        </p:txBody>
      </p:sp>
      <p:sp>
        <p:nvSpPr>
          <p:cNvPr id="2" name="文本框 1"/>
          <p:cNvSpPr txBox="1"/>
          <p:nvPr/>
        </p:nvSpPr>
        <p:spPr>
          <a:xfrm>
            <a:off x="911225" y="1413510"/>
            <a:ext cx="10619740" cy="506730"/>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单击浏览器左上方的“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刷新页面，</a:t>
            </a:r>
            <a:r>
              <a:rPr lang="zh-CN" altLang="en-US" sz="2000">
                <a:solidFill>
                  <a:srgbClr val="0070C0"/>
                </a:solidFill>
                <a:latin typeface="微软雅黑" panose="020B0503020204020204" pitchFamily="34" charset="-122"/>
                <a:ea typeface="微软雅黑" panose="020B0503020204020204" pitchFamily="34" charset="-122"/>
              </a:rPr>
              <a:t>重新</a:t>
            </a:r>
            <a:r>
              <a:rPr lang="zh-CN" altLang="en-US" sz="2000" dirty="0">
                <a:solidFill>
                  <a:srgbClr val="0070C0"/>
                </a:solidFill>
                <a:latin typeface="微软雅黑" panose="020B0503020204020204" pitchFamily="34" charset="-122"/>
                <a:ea typeface="微软雅黑" panose="020B0503020204020204" pitchFamily="34" charset="-122"/>
              </a:rPr>
              <a:t>抓取请求资源信息</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61" name="图片 1"/>
          <p:cNvPicPr/>
          <p:nvPr/>
        </p:nvPicPr>
        <p:blipFill>
          <a:blip r:embed="rId4"/>
          <a:stretch>
            <a:fillRect/>
          </a:stretch>
        </p:blipFill>
        <p:spPr>
          <a:xfrm>
            <a:off x="3575206" y="1597660"/>
            <a:ext cx="243205" cy="238125"/>
          </a:xfrm>
          <a:prstGeom prst="rect">
            <a:avLst/>
          </a:prstGeom>
          <a:noFill/>
          <a:ln>
            <a:solidFill>
              <a:schemeClr val="bg1">
                <a:lumMod val="85000"/>
              </a:schemeClr>
            </a:solidFill>
          </a:ln>
        </p:spPr>
      </p:pic>
      <p:pic>
        <p:nvPicPr>
          <p:cNvPr id="4" name="图片 3" descr="666"/>
          <p:cNvPicPr>
            <a:picLocks noChangeAspect="1"/>
          </p:cNvPicPr>
          <p:nvPr/>
        </p:nvPicPr>
        <p:blipFill>
          <a:blip r:embed="rId5"/>
          <a:stretch>
            <a:fillRect/>
          </a:stretch>
        </p:blipFill>
        <p:spPr>
          <a:xfrm>
            <a:off x="2134870" y="1989455"/>
            <a:ext cx="7853045" cy="4479290"/>
          </a:xfrm>
          <a:prstGeom prst="rect">
            <a:avLst/>
          </a:prstGeom>
        </p:spPr>
      </p:pic>
      <p:pic>
        <p:nvPicPr>
          <p:cNvPr id="3" name="图片 2">
            <a:extLst>
              <a:ext uri="{FF2B5EF4-FFF2-40B4-BE49-F238E27FC236}">
                <a16:creationId xmlns:a16="http://schemas.microsoft.com/office/drawing/2014/main" id="{CC682ACE-10EC-6663-07D7-E4285A11B929}"/>
              </a:ext>
            </a:extLst>
          </p:cNvPr>
          <p:cNvPicPr>
            <a:picLocks noChangeAspect="1"/>
          </p:cNvPicPr>
          <p:nvPr>
            <p:custDataLst>
              <p:tags r:id="rId1"/>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p>
        </p:txBody>
      </p:sp>
      <p:sp>
        <p:nvSpPr>
          <p:cNvPr id="2" name="文本框 1"/>
          <p:cNvSpPr txBox="1"/>
          <p:nvPr/>
        </p:nvSpPr>
        <p:spPr>
          <a:xfrm>
            <a:off x="839206" y="1409414"/>
            <a:ext cx="10619740" cy="1938992"/>
          </a:xfrm>
          <a:prstGeom prst="rect">
            <a:avLst/>
          </a:prstGeom>
          <a:noFill/>
        </p:spPr>
        <p:txBody>
          <a:bodyPr wrap="square" rtlCol="0" anchor="t">
            <a:spAutoFit/>
          </a:bodyPr>
          <a:lstStyle/>
          <a:p>
            <a:pPr>
              <a:lnSpc>
                <a:spcPct val="150000"/>
              </a:lnSpc>
            </a:pP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通常在接口测试中，需要重点关注 </a:t>
            </a:r>
            <a:r>
              <a:rPr lang="en-US" altLang="zh-CN" sz="2000">
                <a:solidFill>
                  <a:srgbClr val="0070C0"/>
                </a:solidFill>
                <a:latin typeface="微软雅黑" panose="020B0503020204020204" pitchFamily="34" charset="-122"/>
                <a:ea typeface="微软雅黑" panose="020B0503020204020204" pitchFamily="34" charset="-122"/>
              </a:rPr>
              <a:t>document </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类型的请求资源信息，该类型的请求资源信息中包含详细的</a:t>
            </a:r>
            <a:r>
              <a:rPr lang="en-US" altLang="zh-CN" sz="2000">
                <a:solidFill>
                  <a:srgbClr val="0070C0"/>
                </a:solidFill>
                <a:latin typeface="微软雅黑" panose="020B0503020204020204" pitchFamily="34" charset="-122"/>
                <a:ea typeface="微软雅黑" panose="020B0503020204020204" pitchFamily="34" charset="-122"/>
              </a:rPr>
              <a:t>接口请求地址</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a:solidFill>
                  <a:srgbClr val="0070C0"/>
                </a:solidFill>
                <a:latin typeface="微软雅黑" panose="020B0503020204020204" pitchFamily="34" charset="-122"/>
                <a:ea typeface="微软雅黑" panose="020B0503020204020204" pitchFamily="34" charset="-122"/>
              </a:rPr>
              <a:t>请求方法</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等。例如，单击左下方名称为</a:t>
            </a:r>
            <a:r>
              <a:rPr lang="en-US" altLang="zh-CN" sz="2000">
                <a:solidFill>
                  <a:srgbClr val="0070C0"/>
                </a:solidFill>
                <a:latin typeface="微软雅黑" panose="020B0503020204020204" pitchFamily="34" charset="-122"/>
                <a:ea typeface="微软雅黑" panose="020B0503020204020204" pitchFamily="34" charset="-122"/>
              </a:rPr>
              <a:t>“tpshop-test.itheima.net”</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的 document 类型的请求资源信息时，右下方会显示具体的</a:t>
            </a:r>
            <a:r>
              <a:rPr lang="en-US" altLang="zh-CN" sz="2000">
                <a:solidFill>
                  <a:srgbClr val="0070C0"/>
                </a:solidFill>
                <a:latin typeface="微软雅黑" panose="020B0503020204020204" pitchFamily="34" charset="-122"/>
                <a:ea typeface="微软雅黑" panose="020B0503020204020204" pitchFamily="34" charset="-122"/>
              </a:rPr>
              <a:t>请求和响应数据</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，如下</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图所示。</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1206" y="3213794"/>
            <a:ext cx="5976000" cy="3408038"/>
          </a:xfrm>
          <a:prstGeom prst="rect">
            <a:avLst/>
          </a:prstGeom>
        </p:spPr>
      </p:pic>
      <p:pic>
        <p:nvPicPr>
          <p:cNvPr id="4" name="图片 3">
            <a:extLst>
              <a:ext uri="{FF2B5EF4-FFF2-40B4-BE49-F238E27FC236}">
                <a16:creationId xmlns:a16="http://schemas.microsoft.com/office/drawing/2014/main" id="{77F8A527-A459-F5C1-4A54-FF31049AD8D4}"/>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extLst>
      <p:ext uri="{BB962C8B-B14F-4D97-AF65-F5344CB8AC3E}">
        <p14:creationId xmlns:p14="http://schemas.microsoft.com/office/powerpoint/2010/main" val="3703841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29945"/>
          </a:xfrm>
          <a:prstGeom prst="rect">
            <a:avLst/>
          </a:prstGeom>
          <a:noFill/>
        </p:spPr>
        <p:txBody>
          <a:bodyPr wrap="square" lIns="91443" tIns="45720" rIns="91443" bIns="45720" rtlCol="0">
            <a:spAutoFit/>
          </a:bodyPr>
          <a:lstStyle/>
          <a:p>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Postman</a:t>
            </a:r>
            <a:r>
              <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入门</a:t>
            </a: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4.3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3362960"/>
            <a:ext cx="5976421"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掌握Postman的安装方式，能够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独立安装Postman工具</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p>
        </p:txBody>
      </p:sp>
      <p:pic>
        <p:nvPicPr>
          <p:cNvPr id="2" name="图片 1">
            <a:extLst>
              <a:ext uri="{FF2B5EF4-FFF2-40B4-BE49-F238E27FC236}">
                <a16:creationId xmlns:a16="http://schemas.microsoft.com/office/drawing/2014/main" id="{938653D6-0DC8-FAA6-48C1-B8A0195EE5F9}"/>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62725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42849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文本框 30"/>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4320418"/>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7" name="椭圆 36"/>
          <p:cNvSpPr/>
          <p:nvPr/>
        </p:nvSpPr>
        <p:spPr>
          <a:xfrm>
            <a:off x="1730420" y="4530358"/>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447030" y="1125220"/>
            <a:ext cx="270129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Postman的下载</a:t>
            </a:r>
          </a:p>
        </p:txBody>
      </p:sp>
      <p:grpSp>
        <p:nvGrpSpPr>
          <p:cNvPr id="11" name="组合 10"/>
          <p:cNvGrpSpPr/>
          <p:nvPr/>
        </p:nvGrpSpPr>
        <p:grpSpPr>
          <a:xfrm>
            <a:off x="5895341" y="161444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p>
        </p:txBody>
      </p:sp>
      <p:sp>
        <p:nvSpPr>
          <p:cNvPr id="3" name="文本框 2"/>
          <p:cNvSpPr txBox="1"/>
          <p:nvPr/>
        </p:nvSpPr>
        <p:spPr>
          <a:xfrm>
            <a:off x="2090420" y="1695450"/>
            <a:ext cx="8753475" cy="506730"/>
          </a:xfrm>
          <a:prstGeom prst="rect">
            <a:avLst/>
          </a:prstGeom>
          <a:noFill/>
        </p:spPr>
        <p:txBody>
          <a:bodyPr wrap="square" rtlCol="0" anchor="t">
            <a:spAutoFit/>
          </a:bodyPr>
          <a:lstStyle/>
          <a:p>
            <a:pPr>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在浏览器中访问Postman的官方网站，进入</a:t>
            </a:r>
            <a:r>
              <a:rPr lang="zh-CN" altLang="en-US" sz="1800" dirty="0">
                <a:solidFill>
                  <a:srgbClr val="0070C0"/>
                </a:solidFill>
                <a:latin typeface="微软雅黑" panose="020B0503020204020204" pitchFamily="34" charset="-122"/>
                <a:ea typeface="微软雅黑" panose="020B0503020204020204" pitchFamily="34" charset="-122"/>
              </a:rPr>
              <a:t>Postman官方网站首页</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4" name="图片 3" descr="111"/>
          <p:cNvPicPr>
            <a:picLocks noChangeAspect="1"/>
          </p:cNvPicPr>
          <p:nvPr/>
        </p:nvPicPr>
        <p:blipFill>
          <a:blip r:embed="rId4"/>
          <a:stretch>
            <a:fillRect/>
          </a:stretch>
        </p:blipFill>
        <p:spPr>
          <a:xfrm>
            <a:off x="2423160" y="2455545"/>
            <a:ext cx="7979410" cy="3980180"/>
          </a:xfrm>
          <a:prstGeom prst="rect">
            <a:avLst/>
          </a:prstGeom>
        </p:spPr>
      </p:pic>
      <p:pic>
        <p:nvPicPr>
          <p:cNvPr id="5" name="图片 4">
            <a:extLst>
              <a:ext uri="{FF2B5EF4-FFF2-40B4-BE49-F238E27FC236}">
                <a16:creationId xmlns:a16="http://schemas.microsoft.com/office/drawing/2014/main" id="{C483FDEC-50DA-0C1D-7D79-02F1A465897E}"/>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62725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42849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文本框 30"/>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4320418"/>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7" name="椭圆 36"/>
          <p:cNvSpPr/>
          <p:nvPr/>
        </p:nvSpPr>
        <p:spPr>
          <a:xfrm>
            <a:off x="1730420" y="4530358"/>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447030" y="1125220"/>
            <a:ext cx="270129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Postman的下载</a:t>
            </a:r>
          </a:p>
        </p:txBody>
      </p:sp>
      <p:grpSp>
        <p:nvGrpSpPr>
          <p:cNvPr id="11" name="组合 10"/>
          <p:cNvGrpSpPr/>
          <p:nvPr/>
        </p:nvGrpSpPr>
        <p:grpSpPr>
          <a:xfrm>
            <a:off x="5895341" y="161444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p>
        </p:txBody>
      </p:sp>
      <p:sp>
        <p:nvSpPr>
          <p:cNvPr id="3" name="文本框 2"/>
          <p:cNvSpPr txBox="1"/>
          <p:nvPr/>
        </p:nvSpPr>
        <p:spPr>
          <a:xfrm>
            <a:off x="2135505" y="1623695"/>
            <a:ext cx="8753475" cy="922020"/>
          </a:xfrm>
          <a:prstGeom prst="rect">
            <a:avLst/>
          </a:prstGeom>
          <a:noFill/>
        </p:spPr>
        <p:txBody>
          <a:bodyPr wrap="square" rtlCol="0" anchor="t">
            <a:spAutoFit/>
          </a:bodyPr>
          <a:lstStyle/>
          <a:p>
            <a:pPr>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单击Postma</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n官方网站首页</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左下方的“ </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”图标，进入</a:t>
            </a:r>
            <a:r>
              <a:rPr lang="zh-CN" altLang="en-US" sz="1800" dirty="0">
                <a:solidFill>
                  <a:srgbClr val="0070C0"/>
                </a:solidFill>
                <a:latin typeface="微软雅黑" panose="020B0503020204020204" pitchFamily="34" charset="-122"/>
                <a:ea typeface="微软雅黑" panose="020B0503020204020204" pitchFamily="34" charset="-122"/>
              </a:rPr>
              <a:t>Download Postman页面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5" name="图片 31" descr="02"/>
          <p:cNvPicPr/>
          <p:nvPr/>
        </p:nvPicPr>
        <p:blipFill>
          <a:blip r:embed="rId4"/>
          <a:stretch>
            <a:fillRect/>
          </a:stretch>
        </p:blipFill>
        <p:spPr>
          <a:xfrm>
            <a:off x="6167437" y="1773794"/>
            <a:ext cx="216000" cy="216000"/>
          </a:xfrm>
          <a:prstGeom prst="rect">
            <a:avLst/>
          </a:prstGeom>
        </p:spPr>
      </p:pic>
      <p:pic>
        <p:nvPicPr>
          <p:cNvPr id="6" name="图片 5" descr="222"/>
          <p:cNvPicPr>
            <a:picLocks noChangeAspect="1"/>
          </p:cNvPicPr>
          <p:nvPr/>
        </p:nvPicPr>
        <p:blipFill>
          <a:blip r:embed="rId5"/>
          <a:stretch>
            <a:fillRect/>
          </a:stretch>
        </p:blipFill>
        <p:spPr>
          <a:xfrm>
            <a:off x="3790950" y="2349500"/>
            <a:ext cx="4140200" cy="4333875"/>
          </a:xfrm>
          <a:prstGeom prst="rect">
            <a:avLst/>
          </a:prstGeom>
        </p:spPr>
      </p:pic>
      <p:sp>
        <p:nvSpPr>
          <p:cNvPr id="7" name="矩形 6"/>
          <p:cNvSpPr/>
          <p:nvPr/>
        </p:nvSpPr>
        <p:spPr>
          <a:xfrm>
            <a:off x="3935095" y="5483225"/>
            <a:ext cx="3790950" cy="344805"/>
          </a:xfrm>
          <a:prstGeom prst="rect">
            <a:avLst/>
          </a:prstGeom>
          <a:noFill/>
          <a:ln w="38100">
            <a:solidFill>
              <a:srgbClr val="FF000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7725832" y="5654993"/>
            <a:ext cx="1692000" cy="3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79280" y="5106670"/>
            <a:ext cx="1096645" cy="109664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9119448" y="4738158"/>
            <a:ext cx="1816735" cy="368300"/>
          </a:xfrm>
          <a:prstGeom prst="rect">
            <a:avLst/>
          </a:prstGeom>
        </p:spPr>
        <p:txBody>
          <a:bodyPr wrap="none">
            <a:spAutoFit/>
          </a:bodyPr>
          <a:lstStyle/>
          <a:p>
            <a:pPr algn="l">
              <a:buClrTx/>
              <a:buSzTx/>
              <a:buFontTx/>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Postman安装包</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7930966" y="5287014"/>
            <a:ext cx="1097280" cy="368300"/>
          </a:xfrm>
          <a:prstGeom prst="rect">
            <a:avLst/>
          </a:prstGeom>
        </p:spPr>
        <p:txBody>
          <a:bodyPr wrap="none">
            <a:spAutoFit/>
          </a:bodyPr>
          <a:lstStyle/>
          <a:p>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单击下载</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66F58AA-76F8-2069-D17A-6993FF3D765D}"/>
              </a:ext>
            </a:extLst>
          </p:cNvPr>
          <p:cNvPicPr>
            <a:picLocks noChangeAspect="1"/>
          </p:cNvPicPr>
          <p:nvPr>
            <p:custDataLst>
              <p:tags r:id="rId2"/>
            </p:custDataLst>
          </p:nvPr>
        </p:nvPicPr>
        <p:blipFill>
          <a:blip r:embed="rId7"/>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62725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4331593"/>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文本框 30"/>
            <p:cNvSpPr txBox="1"/>
            <p:nvPr/>
          </p:nvSpPr>
          <p:spPr>
            <a:xfrm>
              <a:off x="-2086" y="2168643"/>
              <a:ext cx="1490650" cy="46037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2</a:t>
              </a:r>
              <a:endParaRPr lang="zh-CN" altLang="en-US" sz="2400" dirty="0">
                <a:solidFill>
                  <a:schemeClr val="bg1"/>
                </a:solidFill>
                <a:latin typeface="+mn-ea"/>
              </a:endParaRPr>
            </a:p>
          </p:txBody>
        </p:sp>
      </p:grpSp>
      <p:sp>
        <p:nvSpPr>
          <p:cNvPr id="33" name="文本框 32"/>
          <p:cNvSpPr txBox="1"/>
          <p:nvPr/>
        </p:nvSpPr>
        <p:spPr>
          <a:xfrm>
            <a:off x="-1905" y="2455423"/>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1</a:t>
            </a:r>
            <a:endParaRPr lang="zh-CN" altLang="en-US" sz="2400" dirty="0">
              <a:latin typeface="+mn-ea"/>
            </a:endParaRPr>
          </a:p>
        </p:txBody>
      </p:sp>
      <p:sp>
        <p:nvSpPr>
          <p:cNvPr id="37" name="椭圆 36"/>
          <p:cNvSpPr/>
          <p:nvPr/>
        </p:nvSpPr>
        <p:spPr>
          <a:xfrm>
            <a:off x="1730420" y="4530358"/>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447030" y="1125220"/>
            <a:ext cx="270129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Postman的</a:t>
            </a:r>
            <a:r>
              <a:rPr kumimoji="0" lang="zh-CN"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安装</a:t>
            </a:r>
          </a:p>
        </p:txBody>
      </p:sp>
      <p:grpSp>
        <p:nvGrpSpPr>
          <p:cNvPr id="11" name="组合 10"/>
          <p:cNvGrpSpPr/>
          <p:nvPr/>
        </p:nvGrpSpPr>
        <p:grpSpPr>
          <a:xfrm>
            <a:off x="5895341" y="161444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p>
        </p:txBody>
      </p:sp>
      <p:sp>
        <p:nvSpPr>
          <p:cNvPr id="3" name="文本框 2"/>
          <p:cNvSpPr txBox="1"/>
          <p:nvPr/>
        </p:nvSpPr>
        <p:spPr>
          <a:xfrm>
            <a:off x="2135505" y="1773555"/>
            <a:ext cx="8753475" cy="506730"/>
          </a:xfrm>
          <a:prstGeom prst="rect">
            <a:avLst/>
          </a:prstGeom>
          <a:noFill/>
        </p:spPr>
        <p:txBody>
          <a:bodyPr wrap="square" rtlCol="0" anchor="t">
            <a:spAutoFit/>
          </a:bodyPr>
          <a:lstStyle/>
          <a:p>
            <a:pPr>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双击</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Postman</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安装包，进入</a:t>
            </a:r>
            <a:r>
              <a:rPr lang="zh-CN" altLang="en-US" sz="1800" dirty="0">
                <a:solidFill>
                  <a:srgbClr val="0070C0"/>
                </a:solidFill>
                <a:latin typeface="微软雅黑" panose="020B0503020204020204" pitchFamily="34" charset="-122"/>
                <a:ea typeface="微软雅黑" panose="020B0503020204020204" pitchFamily="34" charset="-122"/>
              </a:rPr>
              <a:t>Create an account or sign in页面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5" name="图片 4" descr="333"/>
          <p:cNvPicPr>
            <a:picLocks noChangeAspect="1"/>
          </p:cNvPicPr>
          <p:nvPr/>
        </p:nvPicPr>
        <p:blipFill>
          <a:blip r:embed="rId4"/>
          <a:stretch>
            <a:fillRect/>
          </a:stretch>
        </p:blipFill>
        <p:spPr>
          <a:xfrm>
            <a:off x="2863532" y="2561095"/>
            <a:ext cx="7297420" cy="3935730"/>
          </a:xfrm>
          <a:prstGeom prst="rect">
            <a:avLst/>
          </a:prstGeom>
        </p:spPr>
      </p:pic>
      <p:pic>
        <p:nvPicPr>
          <p:cNvPr id="4" name="图片 3">
            <a:extLst>
              <a:ext uri="{FF2B5EF4-FFF2-40B4-BE49-F238E27FC236}">
                <a16:creationId xmlns:a16="http://schemas.microsoft.com/office/drawing/2014/main" id="{8C8C6A3F-D46D-C4C3-0672-E8B14CAFEE97}"/>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62725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4331593"/>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文本框 30"/>
            <p:cNvSpPr txBox="1"/>
            <p:nvPr/>
          </p:nvSpPr>
          <p:spPr>
            <a:xfrm>
              <a:off x="-2086" y="2168643"/>
              <a:ext cx="1490650" cy="46037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2</a:t>
              </a:r>
              <a:endParaRPr lang="zh-CN" altLang="en-US" sz="2400" dirty="0">
                <a:solidFill>
                  <a:schemeClr val="bg1"/>
                </a:solidFill>
                <a:latin typeface="+mn-ea"/>
              </a:endParaRPr>
            </a:p>
          </p:txBody>
        </p:sp>
      </p:grpSp>
      <p:sp>
        <p:nvSpPr>
          <p:cNvPr id="33" name="文本框 32"/>
          <p:cNvSpPr txBox="1"/>
          <p:nvPr/>
        </p:nvSpPr>
        <p:spPr>
          <a:xfrm>
            <a:off x="-1905" y="2455423"/>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1</a:t>
            </a:r>
            <a:endParaRPr lang="zh-CN" altLang="en-US" sz="2400" dirty="0">
              <a:latin typeface="+mn-ea"/>
            </a:endParaRPr>
          </a:p>
        </p:txBody>
      </p:sp>
      <p:sp>
        <p:nvSpPr>
          <p:cNvPr id="37" name="椭圆 36"/>
          <p:cNvSpPr/>
          <p:nvPr/>
        </p:nvSpPr>
        <p:spPr>
          <a:xfrm>
            <a:off x="1730420" y="4530358"/>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447030" y="1125220"/>
            <a:ext cx="270129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Postman的</a:t>
            </a:r>
            <a:r>
              <a:rPr kumimoji="0" lang="zh-CN"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安装</a:t>
            </a:r>
          </a:p>
        </p:txBody>
      </p:sp>
      <p:grpSp>
        <p:nvGrpSpPr>
          <p:cNvPr id="11" name="组合 10"/>
          <p:cNvGrpSpPr/>
          <p:nvPr/>
        </p:nvGrpSpPr>
        <p:grpSpPr>
          <a:xfrm>
            <a:off x="5895341" y="161444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p>
        </p:txBody>
      </p:sp>
      <p:sp>
        <p:nvSpPr>
          <p:cNvPr id="3" name="文本框 2"/>
          <p:cNvSpPr txBox="1"/>
          <p:nvPr/>
        </p:nvSpPr>
        <p:spPr>
          <a:xfrm>
            <a:off x="2135505" y="1630045"/>
            <a:ext cx="8753475" cy="507831"/>
          </a:xfrm>
          <a:prstGeom prst="rect">
            <a:avLst/>
          </a:prstGeom>
          <a:noFill/>
        </p:spPr>
        <p:txBody>
          <a:bodyPr wrap="square" rtlCol="0" anchor="t">
            <a:spAutoFit/>
          </a:bodyPr>
          <a:lstStyle/>
          <a:p>
            <a:pPr>
              <a:lnSpc>
                <a:spcPct val="150000"/>
              </a:lnSpc>
            </a:pP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单击 “</a:t>
            </a:r>
            <a:r>
              <a:rPr lang="zh-CN" altLang="en-US" sz="1800" dirty="0">
                <a:solidFill>
                  <a:srgbClr val="0070C0"/>
                </a:solidFill>
                <a:latin typeface="微软雅黑" panose="020B0503020204020204" pitchFamily="34" charset="-122"/>
                <a:ea typeface="微软雅黑" panose="020B0503020204020204" pitchFamily="34" charset="-122"/>
              </a:rPr>
              <a:t>Create Free Account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”按钮，进入</a:t>
            </a:r>
            <a:r>
              <a:rPr lang="zh-CN" altLang="en-US" sz="1800" dirty="0">
                <a:solidFill>
                  <a:srgbClr val="0070C0"/>
                </a:solidFill>
                <a:latin typeface="微软雅黑" panose="020B0503020204020204" pitchFamily="34" charset="-122"/>
                <a:ea typeface="微软雅黑" panose="020B0503020204020204" pitchFamily="34" charset="-122"/>
              </a:rPr>
              <a:t>Postman - Sign up页面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6" name="图片 5" descr="444"/>
          <p:cNvPicPr>
            <a:picLocks noChangeAspect="1"/>
          </p:cNvPicPr>
          <p:nvPr/>
        </p:nvPicPr>
        <p:blipFill>
          <a:blip r:embed="rId4"/>
          <a:stretch>
            <a:fillRect/>
          </a:stretch>
        </p:blipFill>
        <p:spPr>
          <a:xfrm>
            <a:off x="3575206" y="2325320"/>
            <a:ext cx="6674485" cy="4410075"/>
          </a:xfrm>
          <a:prstGeom prst="rect">
            <a:avLst/>
          </a:prstGeom>
        </p:spPr>
      </p:pic>
      <p:pic>
        <p:nvPicPr>
          <p:cNvPr id="4" name="图片 3">
            <a:extLst>
              <a:ext uri="{FF2B5EF4-FFF2-40B4-BE49-F238E27FC236}">
                <a16:creationId xmlns:a16="http://schemas.microsoft.com/office/drawing/2014/main" id="{B2505CEA-8734-56EE-276E-54B281470F03}"/>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62725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4331593"/>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文本框 30"/>
            <p:cNvSpPr txBox="1"/>
            <p:nvPr/>
          </p:nvSpPr>
          <p:spPr>
            <a:xfrm>
              <a:off x="-2086" y="2168643"/>
              <a:ext cx="1490650" cy="46037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2</a:t>
              </a:r>
              <a:endParaRPr lang="zh-CN" altLang="en-US" sz="2400" dirty="0">
                <a:solidFill>
                  <a:schemeClr val="bg1"/>
                </a:solidFill>
                <a:latin typeface="+mn-ea"/>
              </a:endParaRPr>
            </a:p>
          </p:txBody>
        </p:sp>
      </p:grpSp>
      <p:sp>
        <p:nvSpPr>
          <p:cNvPr id="33" name="文本框 32"/>
          <p:cNvSpPr txBox="1"/>
          <p:nvPr/>
        </p:nvSpPr>
        <p:spPr>
          <a:xfrm>
            <a:off x="-1905" y="2455423"/>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1</a:t>
            </a:r>
            <a:endParaRPr lang="zh-CN" altLang="en-US" sz="2400" dirty="0">
              <a:latin typeface="+mn-ea"/>
            </a:endParaRPr>
          </a:p>
        </p:txBody>
      </p:sp>
      <p:sp>
        <p:nvSpPr>
          <p:cNvPr id="37" name="椭圆 36"/>
          <p:cNvSpPr/>
          <p:nvPr/>
        </p:nvSpPr>
        <p:spPr>
          <a:xfrm>
            <a:off x="1730420" y="4530358"/>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447030" y="1125220"/>
            <a:ext cx="270129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Postman的</a:t>
            </a:r>
            <a:r>
              <a:rPr kumimoji="0" lang="zh-CN"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安装</a:t>
            </a:r>
          </a:p>
        </p:txBody>
      </p:sp>
      <p:grpSp>
        <p:nvGrpSpPr>
          <p:cNvPr id="11" name="组合 10"/>
          <p:cNvGrpSpPr/>
          <p:nvPr/>
        </p:nvGrpSpPr>
        <p:grpSpPr>
          <a:xfrm>
            <a:off x="5895341" y="161444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p>
        </p:txBody>
      </p:sp>
      <p:sp>
        <p:nvSpPr>
          <p:cNvPr id="3" name="文本框 2"/>
          <p:cNvSpPr txBox="1"/>
          <p:nvPr/>
        </p:nvSpPr>
        <p:spPr>
          <a:xfrm>
            <a:off x="2135505" y="1630045"/>
            <a:ext cx="8753475" cy="506730"/>
          </a:xfrm>
          <a:prstGeom prst="rect">
            <a:avLst/>
          </a:prstGeom>
          <a:noFill/>
        </p:spPr>
        <p:txBody>
          <a:bodyPr wrap="square" rtlCol="0" anchor="t">
            <a:spAutoFit/>
          </a:bodyPr>
          <a:lstStyle/>
          <a:p>
            <a:pPr>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当注册成功后，使用注册的账号登录即可进入</a:t>
            </a:r>
            <a:r>
              <a:rPr lang="zh-CN" altLang="en-US" sz="1800" dirty="0">
                <a:solidFill>
                  <a:srgbClr val="0070C0"/>
                </a:solidFill>
                <a:latin typeface="微软雅黑" panose="020B0503020204020204" pitchFamily="34" charset="-122"/>
                <a:ea typeface="微软雅黑" panose="020B0503020204020204" pitchFamily="34" charset="-122"/>
              </a:rPr>
              <a:t>Postman的主窗口</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4" name="图片 3" descr="555"/>
          <p:cNvPicPr>
            <a:picLocks noChangeAspect="1"/>
          </p:cNvPicPr>
          <p:nvPr/>
        </p:nvPicPr>
        <p:blipFill>
          <a:blip r:embed="rId4"/>
          <a:stretch>
            <a:fillRect/>
          </a:stretch>
        </p:blipFill>
        <p:spPr>
          <a:xfrm>
            <a:off x="2639060" y="2280285"/>
            <a:ext cx="7640955" cy="4420870"/>
          </a:xfrm>
          <a:prstGeom prst="rect">
            <a:avLst/>
          </a:prstGeom>
          <a:ln>
            <a:solidFill>
              <a:schemeClr val="bg1">
                <a:lumMod val="65000"/>
              </a:schemeClr>
            </a:solidFill>
          </a:ln>
        </p:spPr>
      </p:pic>
      <p:pic>
        <p:nvPicPr>
          <p:cNvPr id="5" name="图片 4">
            <a:extLst>
              <a:ext uri="{FF2B5EF4-FFF2-40B4-BE49-F238E27FC236}">
                <a16:creationId xmlns:a16="http://schemas.microsoft.com/office/drawing/2014/main" id="{105540F5-47A2-1814-35C8-58D6B70DF499}"/>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71292" y="572758"/>
            <a:ext cx="3911746"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章节概述</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 Summary</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80" name="TextBox 35"/>
          <p:cNvSpPr txBox="1">
            <a:spLocks noChangeArrowheads="1"/>
          </p:cNvSpPr>
          <p:nvPr/>
        </p:nvSpPr>
        <p:spPr bwMode="auto">
          <a:xfrm>
            <a:off x="1487206" y="2133749"/>
            <a:ext cx="9182980" cy="196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nchor="t">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2000" dirty="0">
                <a:solidFill>
                  <a:srgbClr val="595959"/>
                </a:solidFill>
                <a:latin typeface="微软雅黑" panose="020B0503020204020204" pitchFamily="34" charset="-122"/>
                <a:ea typeface="微软雅黑" panose="020B0503020204020204" pitchFamily="34" charset="-122"/>
              </a:rPr>
              <a:t>如今，随着软件系统的复杂度不断提升，对于任意一款软件，如果测试人员能够越早对软件进行</a:t>
            </a:r>
            <a:r>
              <a:rPr lang="zh-CN" altLang="en-US" sz="2000">
                <a:solidFill>
                  <a:srgbClr val="595959"/>
                </a:solidFill>
                <a:latin typeface="微软雅黑" panose="020B0503020204020204" pitchFamily="34" charset="-122"/>
                <a:ea typeface="微软雅黑" panose="020B0503020204020204" pitchFamily="34" charset="-122"/>
              </a:rPr>
              <a:t>测试，就能够</a:t>
            </a:r>
            <a:r>
              <a:rPr lang="zh-CN" altLang="en-US" sz="2000" dirty="0">
                <a:solidFill>
                  <a:srgbClr val="0070C0"/>
                </a:solidFill>
                <a:latin typeface="微软雅黑" panose="020B0503020204020204" pitchFamily="34" charset="-122"/>
                <a:ea typeface="微软雅黑" panose="020B0503020204020204" pitchFamily="34" charset="-122"/>
              </a:rPr>
              <a:t>越早发现软件</a:t>
            </a:r>
            <a:r>
              <a:rPr lang="zh-CN" altLang="en-US" sz="2000" dirty="0">
                <a:solidFill>
                  <a:srgbClr val="595959"/>
                </a:solidFill>
                <a:latin typeface="微软雅黑" panose="020B0503020204020204" pitchFamily="34" charset="-122"/>
                <a:ea typeface="微软雅黑" panose="020B0503020204020204" pitchFamily="34" charset="-122"/>
              </a:rPr>
              <a:t>中明显的或隐藏的</a:t>
            </a:r>
            <a:r>
              <a:rPr lang="zh-CN" altLang="en-US" sz="2000" dirty="0">
                <a:solidFill>
                  <a:srgbClr val="0070C0"/>
                </a:solidFill>
                <a:latin typeface="微软雅黑" panose="020B0503020204020204" pitchFamily="34" charset="-122"/>
                <a:ea typeface="微软雅黑" panose="020B0503020204020204" pitchFamily="34" charset="-122"/>
              </a:rPr>
              <a:t>缺陷</a:t>
            </a:r>
            <a:r>
              <a:rPr lang="zh-CN" altLang="en-US" sz="2000" dirty="0">
                <a:solidFill>
                  <a:srgbClr val="595959"/>
                </a:solidFill>
                <a:latin typeface="微软雅黑" panose="020B0503020204020204" pitchFamily="34" charset="-122"/>
                <a:ea typeface="微软雅黑" panose="020B0503020204020204" pitchFamily="34" charset="-122"/>
              </a:rPr>
              <a:t>，同时也能够</a:t>
            </a:r>
            <a:r>
              <a:rPr lang="zh-CN" altLang="en-US" sz="2000" dirty="0">
                <a:solidFill>
                  <a:srgbClr val="0070C0"/>
                </a:solidFill>
                <a:latin typeface="微软雅黑" panose="020B0503020204020204" pitchFamily="34" charset="-122"/>
                <a:ea typeface="微软雅黑" panose="020B0503020204020204" pitchFamily="34" charset="-122"/>
              </a:rPr>
              <a:t>降低缺陷</a:t>
            </a:r>
            <a:r>
              <a:rPr lang="zh-CN" altLang="en-US" sz="2000" dirty="0">
                <a:solidFill>
                  <a:srgbClr val="595959"/>
                </a:solidFill>
                <a:latin typeface="微软雅黑" panose="020B0503020204020204" pitchFamily="34" charset="-122"/>
                <a:ea typeface="微软雅黑" panose="020B0503020204020204" pitchFamily="34" charset="-122"/>
              </a:rPr>
              <a:t>的修复</a:t>
            </a:r>
            <a:r>
              <a:rPr lang="zh-CN" altLang="en-US" sz="2000" dirty="0">
                <a:solidFill>
                  <a:srgbClr val="0070C0"/>
                </a:solidFill>
                <a:latin typeface="微软雅黑" panose="020B0503020204020204" pitchFamily="34" charset="-122"/>
                <a:ea typeface="微软雅黑" panose="020B0503020204020204" pitchFamily="34" charset="-122"/>
              </a:rPr>
              <a:t>成本</a:t>
            </a:r>
            <a:r>
              <a:rPr lang="zh-CN" altLang="en-US" sz="2000" dirty="0">
                <a:solidFill>
                  <a:srgbClr val="595959"/>
                </a:solidFill>
                <a:latin typeface="微软雅黑" panose="020B0503020204020204" pitchFamily="34" charset="-122"/>
                <a:ea typeface="微软雅黑" panose="020B0503020204020204" pitchFamily="34" charset="-122"/>
              </a:rPr>
              <a:t>和缺陷</a:t>
            </a:r>
            <a:r>
              <a:rPr lang="zh-CN" altLang="en-US" sz="2000" dirty="0">
                <a:solidFill>
                  <a:srgbClr val="0070C0"/>
                </a:solidFill>
                <a:latin typeface="微软雅黑" panose="020B0503020204020204" pitchFamily="34" charset="-122"/>
                <a:ea typeface="微软雅黑" panose="020B0503020204020204" pitchFamily="34" charset="-122"/>
              </a:rPr>
              <a:t>产生的风险</a:t>
            </a:r>
            <a:r>
              <a:rPr lang="zh-CN" altLang="en-US" sz="2000" dirty="0">
                <a:solidFill>
                  <a:srgbClr val="595959"/>
                </a:solidFill>
                <a:latin typeface="微软雅黑" panose="020B0503020204020204" pitchFamily="34" charset="-122"/>
                <a:ea typeface="微软雅黑" panose="020B0503020204020204" pitchFamily="34" charset="-122"/>
              </a:rPr>
              <a:t>。因此，在</a:t>
            </a:r>
            <a:r>
              <a:rPr lang="zh-CN" altLang="en-US" sz="2000" dirty="0">
                <a:solidFill>
                  <a:srgbClr val="0070C0"/>
                </a:solidFill>
                <a:latin typeface="微软雅黑" panose="020B0503020204020204" pitchFamily="34" charset="-122"/>
                <a:ea typeface="微软雅黑" panose="020B0503020204020204" pitchFamily="34" charset="-122"/>
              </a:rPr>
              <a:t>项目初期</a:t>
            </a:r>
            <a:r>
              <a:rPr lang="zh-CN" altLang="en-US" sz="2000" dirty="0">
                <a:solidFill>
                  <a:srgbClr val="595959"/>
                </a:solidFill>
                <a:latin typeface="微软雅黑" panose="020B0503020204020204" pitchFamily="34" charset="-122"/>
                <a:ea typeface="微软雅黑" panose="020B0503020204020204" pitchFamily="34" charset="-122"/>
              </a:rPr>
              <a:t>，前端和后端都完成接口开发后，就需要</a:t>
            </a:r>
            <a:r>
              <a:rPr lang="zh-CN" altLang="en-US" sz="2000" dirty="0">
                <a:solidFill>
                  <a:srgbClr val="0070C0"/>
                </a:solidFill>
                <a:latin typeface="微软雅黑" panose="020B0503020204020204" pitchFamily="34" charset="-122"/>
                <a:ea typeface="微软雅黑" panose="020B0503020204020204" pitchFamily="34" charset="-122"/>
              </a:rPr>
              <a:t>测试人员参与接口的测试</a:t>
            </a:r>
            <a:r>
              <a:rPr lang="zh-CN" altLang="en-US" sz="2000" dirty="0">
                <a:solidFill>
                  <a:srgbClr val="595959"/>
                </a:solidFill>
                <a:latin typeface="微软雅黑" panose="020B0503020204020204" pitchFamily="34" charset="-122"/>
                <a:ea typeface="微软雅黑" panose="020B0503020204020204" pitchFamily="34" charset="-122"/>
              </a:rPr>
              <a:t>，本章将详细讲解接口测试。</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5"/>
          <p:cNvSpPr txBox="1">
            <a:spLocks noChangeArrowheads="1"/>
          </p:cNvSpPr>
          <p:nvPr/>
        </p:nvSpPr>
        <p:spPr bwMode="auto">
          <a:xfrm>
            <a:off x="1143691" y="1763643"/>
            <a:ext cx="8856000" cy="335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Collections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集合</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，可以对项目模块中的接口进行分类和管理。</a:t>
            </a: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APIs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应用程序接口</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，用于定义集合和环境。</a:t>
            </a: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Environments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环境</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，可以定义全局变量和环境变量。</a:t>
            </a: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Mock Servers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模拟服务器</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Monitors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监听器</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，能够定期运行集合中的请求。</a:t>
            </a: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Flows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流程</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，能够通过逻辑连接请求模拟实际项目中的流程。</a:t>
            </a: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History</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历史记录</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p>
        </p:txBody>
      </p:sp>
      <p:sp>
        <p:nvSpPr>
          <p:cNvPr id="2" name="矩形 1"/>
          <p:cNvSpPr/>
          <p:nvPr/>
        </p:nvSpPr>
        <p:spPr>
          <a:xfrm>
            <a:off x="551206" y="1053794"/>
            <a:ext cx="6092825" cy="400110"/>
          </a:xfrm>
          <a:prstGeom prst="rect">
            <a:avLst/>
          </a:prstGeom>
        </p:spPr>
        <p:txBody>
          <a:bodyPr>
            <a:spAutoFit/>
          </a:bodyPr>
          <a:lstStyle/>
          <a:p>
            <a:pPr marL="350520" indent="229235">
              <a:spcBef>
                <a:spcPts val="605"/>
              </a:spcBef>
              <a:spcAft>
                <a:spcPts val="0"/>
              </a:spcAft>
            </a:pP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下面</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介绍 </a:t>
            </a:r>
            <a:r>
              <a:rPr lang="en-US" altLang="zh-CN" sz="2000">
                <a:solidFill>
                  <a:srgbClr val="0070C0"/>
                </a:solidFill>
                <a:latin typeface="微软雅黑" panose="020B0503020204020204" pitchFamily="34" charset="-122"/>
                <a:ea typeface="微软雅黑" panose="020B0503020204020204" pitchFamily="34" charset="-122"/>
                <a:cs typeface="+mn-ea"/>
              </a:rPr>
              <a:t>Postman 主窗口左侧的选项</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3" name="图片 2">
            <a:extLst>
              <a:ext uri="{FF2B5EF4-FFF2-40B4-BE49-F238E27FC236}">
                <a16:creationId xmlns:a16="http://schemas.microsoft.com/office/drawing/2014/main" id="{FC11A653-3223-0187-03EA-6C618B5E28DE}"/>
              </a:ext>
            </a:extLst>
          </p:cNvPr>
          <p:cNvPicPr>
            <a:picLocks noChangeAspect="1"/>
          </p:cNvPicPr>
          <p:nvPr>
            <p:custDataLst>
              <p:tags r:id="rId1"/>
            </p:custDataLst>
          </p:nvPr>
        </p:nvPicPr>
        <p:blipFill>
          <a:blip r:embed="rId4"/>
          <a:stretch>
            <a:fillRect/>
          </a:stretch>
        </p:blipFill>
        <p:spPr>
          <a:xfrm>
            <a:off x="8903206" y="0"/>
            <a:ext cx="2664000" cy="881173"/>
          </a:xfrm>
          <a:prstGeom prst="rect">
            <a:avLst/>
          </a:prstGeom>
        </p:spPr>
      </p:pic>
    </p:spTree>
    <p:extLst>
      <p:ext uri="{BB962C8B-B14F-4D97-AF65-F5344CB8AC3E}">
        <p14:creationId xmlns:p14="http://schemas.microsoft.com/office/powerpoint/2010/main" val="63429213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3220720"/>
            <a:ext cx="6494145"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掌握使用Postman发送请求的方式，能够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使用Postman发送一个简单的请求</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p>
        </p:txBody>
      </p:sp>
      <p:pic>
        <p:nvPicPr>
          <p:cNvPr id="2" name="图片 1">
            <a:extLst>
              <a:ext uri="{FF2B5EF4-FFF2-40B4-BE49-F238E27FC236}">
                <a16:creationId xmlns:a16="http://schemas.microsoft.com/office/drawing/2014/main" id="{C998C52E-DB83-71C5-FB87-2FBAED1CD347}"/>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1"/>
          <p:cNvSpPr txBox="1"/>
          <p:nvPr>
            <p:custDataLst>
              <p:tags r:id="rId1"/>
            </p:custDataLst>
          </p:nvPr>
        </p:nvSpPr>
        <p:spPr>
          <a:xfrm>
            <a:off x="983206" y="908820"/>
            <a:ext cx="8835599" cy="368300"/>
          </a:xfrm>
          <a:prstGeom prst="rect">
            <a:avLst/>
          </a:prstGeom>
          <a:noFill/>
          <a:ln>
            <a:no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下面以百度网站为例，</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使用Postman发送第一个HTTP请求</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，具体步骤如下所示。</a:t>
            </a:r>
          </a:p>
        </p:txBody>
      </p:sp>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p>
        </p:txBody>
      </p:sp>
      <p:pic>
        <p:nvPicPr>
          <p:cNvPr id="9" name="图片 8" descr="111"/>
          <p:cNvPicPr>
            <a:picLocks noChangeAspect="1"/>
          </p:cNvPicPr>
          <p:nvPr/>
        </p:nvPicPr>
        <p:blipFill>
          <a:blip r:embed="rId6"/>
          <a:stretch>
            <a:fillRect/>
          </a:stretch>
        </p:blipFill>
        <p:spPr>
          <a:xfrm>
            <a:off x="3108065" y="2709794"/>
            <a:ext cx="6891789" cy="3526426"/>
          </a:xfrm>
          <a:prstGeom prst="rect">
            <a:avLst/>
          </a:prstGeom>
          <a:ln>
            <a:solidFill>
              <a:schemeClr val="bg1">
                <a:lumMod val="65000"/>
              </a:schemeClr>
            </a:solidFill>
          </a:ln>
        </p:spPr>
      </p:pic>
      <p:sp>
        <p:nvSpPr>
          <p:cNvPr id="2" name="圆角矩形 1"/>
          <p:cNvSpPr/>
          <p:nvPr/>
        </p:nvSpPr>
        <p:spPr>
          <a:xfrm>
            <a:off x="695325" y="126952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784437" y="1405259"/>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2" name="1"/>
          <p:cNvSpPr txBox="1"/>
          <p:nvPr>
            <p:custDataLst>
              <p:tags r:id="rId2"/>
            </p:custDataLst>
          </p:nvPr>
        </p:nvSpPr>
        <p:spPr>
          <a:xfrm>
            <a:off x="2630957" y="1224541"/>
            <a:ext cx="8424000" cy="1062990"/>
          </a:xfrm>
          <a:prstGeom prst="rect">
            <a:avLst/>
          </a:prstGeom>
          <a:noFill/>
          <a:ln>
            <a:noFill/>
          </a:ln>
        </p:spPr>
        <p:txBody>
          <a:bodyPr wrap="square" rtlCol="0">
            <a:noAutofit/>
          </a:bodyPr>
          <a:lstStyle/>
          <a:p>
            <a:pPr marL="0" marR="0" lvl="0" indent="0" defTabSz="457200" eaLnBrk="1" fontAlgn="auto" latinLnBrk="0" hangingPunct="1">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创建集合</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在Postman的主</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sym typeface="+mn-ea"/>
              </a:rPr>
              <a:t>窗口中，首先单击左侧的</a:t>
            </a: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sym typeface="+mn-ea"/>
              </a:rPr>
              <a:t>Collections</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sym typeface="+mn-ea"/>
              </a:rPr>
              <a:t>选项，然后单击</a:t>
            </a: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sym typeface="+mn-ea"/>
              </a:rPr>
              <a:t>Collections</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sym typeface="+mn-ea"/>
              </a:rPr>
              <a:t>选项右侧的“   ”图标即可</a:t>
            </a:r>
            <a:r>
              <a:rPr lang="zh-CN" altLang="en-US" sz="1800">
                <a:solidFill>
                  <a:srgbClr val="0070C0"/>
                </a:solidFill>
                <a:latin typeface="微软雅黑" panose="020B0503020204020204" pitchFamily="34" charset="-122"/>
                <a:ea typeface="微软雅黑" panose="020B0503020204020204" pitchFamily="34" charset="-122"/>
                <a:sym typeface="+mn-ea"/>
              </a:rPr>
              <a:t>创建</a:t>
            </a:r>
            <a:r>
              <a:rPr lang="zh-CN" altLang="en-US" sz="1800" dirty="0">
                <a:solidFill>
                  <a:srgbClr val="0070C0"/>
                </a:solidFill>
                <a:latin typeface="微软雅黑" panose="020B0503020204020204" pitchFamily="34" charset="-122"/>
                <a:ea typeface="微软雅黑" panose="020B0503020204020204" pitchFamily="34" charset="-122"/>
                <a:sym typeface="+mn-ea"/>
              </a:rPr>
              <a:t>集合New Collection</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sym typeface="+mn-ea"/>
              </a:rPr>
              <a:t>示。</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4" name="图片 13"/>
          <p:cNvPicPr/>
          <p:nvPr/>
        </p:nvPicPr>
        <p:blipFill>
          <a:blip r:embed="rId7"/>
          <a:stretch>
            <a:fillRect/>
          </a:stretch>
        </p:blipFill>
        <p:spPr>
          <a:xfrm>
            <a:off x="4101676" y="2154676"/>
            <a:ext cx="193530" cy="195118"/>
          </a:xfrm>
          <a:prstGeom prst="rect">
            <a:avLst/>
          </a:prstGeom>
          <a:ln>
            <a:solidFill>
              <a:schemeClr val="bg1">
                <a:lumMod val="75000"/>
              </a:schemeClr>
            </a:solidFill>
          </a:ln>
        </p:spPr>
      </p:pic>
      <p:pic>
        <p:nvPicPr>
          <p:cNvPr id="3" name="图片 2">
            <a:extLst>
              <a:ext uri="{FF2B5EF4-FFF2-40B4-BE49-F238E27FC236}">
                <a16:creationId xmlns:a16="http://schemas.microsoft.com/office/drawing/2014/main" id="{132769E0-B5B1-AA88-078E-3830AED5AC2C}"/>
              </a:ext>
            </a:extLst>
          </p:cNvPr>
          <p:cNvPicPr>
            <a:picLocks noChangeAspect="1"/>
          </p:cNvPicPr>
          <p:nvPr>
            <p:custDataLst>
              <p:tags r:id="rId3"/>
            </p:custDataLst>
          </p:nvPr>
        </p:nvPicPr>
        <p:blipFill>
          <a:blip r:embed="rId8"/>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p>
        </p:txBody>
      </p:sp>
      <p:pic>
        <p:nvPicPr>
          <p:cNvPr id="71" name="图片 71" descr="QQ截图20220331102912"/>
          <p:cNvPicPr/>
          <p:nvPr/>
        </p:nvPicPr>
        <p:blipFill>
          <a:blip r:embed="rId5"/>
          <a:stretch>
            <a:fillRect/>
          </a:stretch>
        </p:blipFill>
        <p:spPr>
          <a:xfrm>
            <a:off x="8903652" y="1486535"/>
            <a:ext cx="190500" cy="129540"/>
          </a:xfrm>
          <a:prstGeom prst="rect">
            <a:avLst/>
          </a:prstGeom>
        </p:spPr>
      </p:pic>
      <p:pic>
        <p:nvPicPr>
          <p:cNvPr id="10" name="图片 9" descr="222"/>
          <p:cNvPicPr>
            <a:picLocks noChangeAspect="1"/>
          </p:cNvPicPr>
          <p:nvPr/>
        </p:nvPicPr>
        <p:blipFill>
          <a:blip r:embed="rId6"/>
          <a:stretch>
            <a:fillRect/>
          </a:stretch>
        </p:blipFill>
        <p:spPr>
          <a:xfrm>
            <a:off x="3143250" y="2350770"/>
            <a:ext cx="7143750" cy="4098290"/>
          </a:xfrm>
          <a:prstGeom prst="rect">
            <a:avLst/>
          </a:prstGeom>
          <a:ln>
            <a:solidFill>
              <a:schemeClr val="bg1">
                <a:lumMod val="65000"/>
              </a:schemeClr>
            </a:solidFill>
          </a:ln>
        </p:spPr>
      </p:pic>
      <p:sp>
        <p:nvSpPr>
          <p:cNvPr id="9" name="圆角矩形 8"/>
          <p:cNvSpPr/>
          <p:nvPr/>
        </p:nvSpPr>
        <p:spPr>
          <a:xfrm>
            <a:off x="695325" y="105425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784437" y="1189994"/>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4" name="1"/>
          <p:cNvSpPr txBox="1"/>
          <p:nvPr>
            <p:custDataLst>
              <p:tags r:id="rId1"/>
            </p:custDataLst>
          </p:nvPr>
        </p:nvSpPr>
        <p:spPr>
          <a:xfrm>
            <a:off x="2566670" y="838835"/>
            <a:ext cx="8684260" cy="1062990"/>
          </a:xfrm>
          <a:prstGeom prst="rect">
            <a:avLst/>
          </a:prstGeom>
          <a:noFill/>
          <a:ln>
            <a:noFill/>
          </a:ln>
        </p:spPr>
        <p:txBody>
          <a:bodyPr wrap="square" rtlCol="0">
            <a:noAutofit/>
          </a:bodyPr>
          <a:lstStyle/>
          <a:p>
            <a:pPr marL="0" marR="0" lvl="0" indent="0" defTabSz="457200" eaLnBrk="1" fontAlgn="auto" latinLnBrk="0" hangingPunct="1">
              <a:lnSpc>
                <a:spcPct val="150000"/>
              </a:lnSpc>
              <a:spcBef>
                <a:spcPts val="0"/>
              </a:spcBef>
              <a:spcAft>
                <a:spcPts val="0"/>
              </a:spcAft>
              <a:buClrTx/>
              <a:buSzTx/>
              <a:buFontTx/>
              <a:buNone/>
              <a:defRPr/>
            </a:pPr>
            <a:r>
              <a:rPr sz="20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添加HTTP请求</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在New Collection所在条目的任意地方右击或者单击右侧的“ </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”图标，会弹出一个</a:t>
            </a:r>
            <a:r>
              <a:rPr lang="zh-CN" altLang="en-US" sz="1800" dirty="0">
                <a:solidFill>
                  <a:srgbClr val="0070C0"/>
                </a:solidFill>
                <a:latin typeface="微软雅黑" panose="020B0503020204020204" pitchFamily="34" charset="-122"/>
                <a:ea typeface="微软雅黑" panose="020B0503020204020204" pitchFamily="34" charset="-122"/>
                <a:sym typeface="+mn-ea"/>
              </a:rPr>
              <a:t>下拉列表</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pic>
        <p:nvPicPr>
          <p:cNvPr id="2" name="图片 1">
            <a:extLst>
              <a:ext uri="{FF2B5EF4-FFF2-40B4-BE49-F238E27FC236}">
                <a16:creationId xmlns:a16="http://schemas.microsoft.com/office/drawing/2014/main" id="{7B5DF40F-B4BD-8573-154B-410DD67FC8B4}"/>
              </a:ext>
            </a:extLst>
          </p:cNvPr>
          <p:cNvPicPr>
            <a:picLocks noChangeAspect="1"/>
          </p:cNvPicPr>
          <p:nvPr>
            <p:custDataLst>
              <p:tags r:id="rId2"/>
            </p:custDataLst>
          </p:nvPr>
        </p:nvPicPr>
        <p:blipFill>
          <a:blip r:embed="rId7"/>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p>
        </p:txBody>
      </p:sp>
      <p:pic>
        <p:nvPicPr>
          <p:cNvPr id="9" name="图片 8" descr="333"/>
          <p:cNvPicPr>
            <a:picLocks noChangeAspect="1"/>
          </p:cNvPicPr>
          <p:nvPr/>
        </p:nvPicPr>
        <p:blipFill>
          <a:blip r:embed="rId5"/>
          <a:stretch>
            <a:fillRect/>
          </a:stretch>
        </p:blipFill>
        <p:spPr>
          <a:xfrm>
            <a:off x="1716513" y="1838507"/>
            <a:ext cx="8541385" cy="4472305"/>
          </a:xfrm>
          <a:prstGeom prst="rect">
            <a:avLst/>
          </a:prstGeom>
          <a:ln>
            <a:solidFill>
              <a:schemeClr val="bg1">
                <a:lumMod val="65000"/>
              </a:schemeClr>
            </a:solidFill>
          </a:ln>
        </p:spPr>
      </p:pic>
      <p:sp>
        <p:nvSpPr>
          <p:cNvPr id="15" name="1"/>
          <p:cNvSpPr txBox="1"/>
          <p:nvPr>
            <p:custDataLst>
              <p:tags r:id="rId1"/>
            </p:custDataLst>
          </p:nvPr>
        </p:nvSpPr>
        <p:spPr>
          <a:xfrm>
            <a:off x="1415206" y="981794"/>
            <a:ext cx="9144000" cy="648000"/>
          </a:xfrm>
          <a:prstGeom prst="rect">
            <a:avLst/>
          </a:prstGeom>
          <a:noFill/>
          <a:ln>
            <a:noFill/>
          </a:ln>
        </p:spPr>
        <p:txBody>
          <a:bodyPr wrap="square" rtlCol="0">
            <a:noAutofit/>
          </a:bodyPr>
          <a:lstStyle/>
          <a:p>
            <a:pPr defTabSz="457200">
              <a:lnSpc>
                <a:spcPct val="150000"/>
              </a:lnSpc>
              <a:defRPr/>
            </a:pP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sym typeface="+mn-ea"/>
              </a:rPr>
              <a:t>单击拉</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列表中的</a:t>
            </a:r>
            <a:r>
              <a:rPr lang="zh-CN" altLang="en-US" sz="1800" dirty="0">
                <a:solidFill>
                  <a:srgbClr val="0070C0"/>
                </a:solidFill>
                <a:latin typeface="微软雅黑" panose="020B0503020204020204" pitchFamily="34" charset="-122"/>
                <a:ea typeface="微软雅黑" panose="020B0503020204020204" pitchFamily="34" charset="-122"/>
                <a:sym typeface="+mn-ea"/>
              </a:rPr>
              <a:t>“Add request”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选项即可</a:t>
            </a:r>
            <a:r>
              <a:rPr lang="zh-CN" altLang="en-US" sz="1800" dirty="0">
                <a:solidFill>
                  <a:srgbClr val="0070C0"/>
                </a:solidFill>
                <a:latin typeface="微软雅黑" panose="020B0503020204020204" pitchFamily="34" charset="-122"/>
                <a:ea typeface="微软雅黑" panose="020B0503020204020204" pitchFamily="34" charset="-122"/>
                <a:sym typeface="+mn-ea"/>
              </a:rPr>
              <a:t>添加一个HTTP请求</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pic>
        <p:nvPicPr>
          <p:cNvPr id="2" name="图片 1">
            <a:extLst>
              <a:ext uri="{FF2B5EF4-FFF2-40B4-BE49-F238E27FC236}">
                <a16:creationId xmlns:a16="http://schemas.microsoft.com/office/drawing/2014/main" id="{28F1082A-6419-CC49-5330-B7824918C6E2}"/>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p>
        </p:txBody>
      </p:sp>
      <p:sp>
        <p:nvSpPr>
          <p:cNvPr id="15" name="1"/>
          <p:cNvSpPr txBox="1"/>
          <p:nvPr>
            <p:custDataLst>
              <p:tags r:id="rId1"/>
            </p:custDataLst>
          </p:nvPr>
        </p:nvSpPr>
        <p:spPr>
          <a:xfrm>
            <a:off x="1415206" y="981794"/>
            <a:ext cx="9144000" cy="648000"/>
          </a:xfrm>
          <a:prstGeom prst="rect">
            <a:avLst/>
          </a:prstGeom>
          <a:noFill/>
          <a:ln>
            <a:noFill/>
          </a:ln>
        </p:spPr>
        <p:txBody>
          <a:bodyPr wrap="square" rtlCol="0">
            <a:noAutofit/>
          </a:bodyPr>
          <a:lstStyle/>
          <a:p>
            <a:pPr defTabSz="457200">
              <a:lnSpc>
                <a:spcPct val="150000"/>
              </a:lnSpc>
              <a:defRPr/>
            </a:pP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sym typeface="+mn-ea"/>
              </a:rPr>
              <a:t>关于</a:t>
            </a:r>
            <a:r>
              <a:rPr lang="zh-CN" altLang="zh-CN" sz="1800">
                <a:solidFill>
                  <a:srgbClr val="0070C0"/>
                </a:solidFill>
                <a:latin typeface="微软雅黑" panose="020B0503020204020204" pitchFamily="34" charset="-122"/>
                <a:ea typeface="微软雅黑" panose="020B0503020204020204" pitchFamily="34" charset="-122"/>
              </a:rPr>
              <a:t>请求方法和请求地址下方的</a:t>
            </a:r>
            <a:r>
              <a:rPr lang="zh-CN" altLang="en-US" sz="1800">
                <a:solidFill>
                  <a:srgbClr val="0070C0"/>
                </a:solidFill>
                <a:latin typeface="微软雅黑" panose="020B0503020204020204" pitchFamily="34" charset="-122"/>
                <a:ea typeface="微软雅黑" panose="020B0503020204020204" pitchFamily="34" charset="-122"/>
              </a:rPr>
              <a:t>标签</a:t>
            </a:r>
            <a:r>
              <a:rPr lang="zh-CN" altLang="zh-CN" sz="1800">
                <a:solidFill>
                  <a:srgbClr val="0070C0"/>
                </a:solidFill>
                <a:latin typeface="微软雅黑" panose="020B0503020204020204" pitchFamily="34" charset="-122"/>
                <a:ea typeface="微软雅黑" panose="020B0503020204020204" pitchFamily="34" charset="-122"/>
              </a:rPr>
              <a:t>的具体介绍</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如下</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415206" y="1629794"/>
            <a:ext cx="9763931" cy="4247317"/>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Params</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参数</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，当单击该</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时，可以在下方设置请求地址参数。</a:t>
            </a: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Authorization</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授权</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，当单击该</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时，可以了解授权信息，通常在发送请求时，在</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其</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下方会自动生成授权的请求头。</a:t>
            </a: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Headers</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请求头</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，当单击该</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时，可以在下方设置请求头。</a:t>
            </a: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Body</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请求体</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，当单击该</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时，可以在下方设置请求体参数。</a:t>
            </a: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Pre-request Script</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预请求脚本</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，当单击该</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时，可以在下方编写预请求脚本代码。</a:t>
            </a: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Tests</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测试</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，当单击该</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时，可以在下方编写测试脚本代码，</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例</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如断言代码、关联代码等。</a:t>
            </a: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Settings</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设置</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，当单击该</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时，可以在下方进行相关的设置操作，</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例</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如启用</a:t>
            </a: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SSL</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证书验证、自动跟随重定向等。</a:t>
            </a:r>
          </a:p>
        </p:txBody>
      </p:sp>
      <p:pic>
        <p:nvPicPr>
          <p:cNvPr id="3" name="图片 2">
            <a:extLst>
              <a:ext uri="{FF2B5EF4-FFF2-40B4-BE49-F238E27FC236}">
                <a16:creationId xmlns:a16="http://schemas.microsoft.com/office/drawing/2014/main" id="{D86FAC96-42D2-7A41-8984-6B6F0AE77457}"/>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extLst>
      <p:ext uri="{BB962C8B-B14F-4D97-AF65-F5344CB8AC3E}">
        <p14:creationId xmlns:p14="http://schemas.microsoft.com/office/powerpoint/2010/main" val="3784005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p>
        </p:txBody>
      </p:sp>
      <p:sp>
        <p:nvSpPr>
          <p:cNvPr id="10" name="圆角矩形 9"/>
          <p:cNvSpPr/>
          <p:nvPr/>
        </p:nvSpPr>
        <p:spPr>
          <a:xfrm>
            <a:off x="695325" y="105425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784437" y="1189994"/>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5" name="1"/>
          <p:cNvSpPr txBox="1"/>
          <p:nvPr>
            <p:custDataLst>
              <p:tags r:id="rId1"/>
            </p:custDataLst>
          </p:nvPr>
        </p:nvSpPr>
        <p:spPr>
          <a:xfrm>
            <a:off x="2566670" y="838835"/>
            <a:ext cx="8684260" cy="1120140"/>
          </a:xfrm>
          <a:prstGeom prst="rect">
            <a:avLst/>
          </a:prstGeom>
          <a:noFill/>
          <a:ln>
            <a:noFill/>
          </a:ln>
        </p:spPr>
        <p:txBody>
          <a:bodyPr wrap="square" rtlCol="0">
            <a:noAutofit/>
          </a:bodyPr>
          <a:lstStyle/>
          <a:p>
            <a:pPr marL="0" marR="0" lvl="0" indent="0" defTabSz="457200" eaLnBrk="1" fontAlgn="auto" latinLnBrk="0" hangingPunct="1">
              <a:lnSpc>
                <a:spcPct val="150000"/>
              </a:lnSpc>
              <a:spcBef>
                <a:spcPts val="0"/>
              </a:spcBef>
              <a:spcAft>
                <a:spcPts val="0"/>
              </a:spcAft>
              <a:buClrTx/>
              <a:buSzTx/>
              <a:buFontTx/>
              <a:buNone/>
              <a:defRPr/>
            </a:pPr>
            <a:r>
              <a:rPr sz="20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填写百度网站的请求信息并发送请求</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sym typeface="+mn-ea"/>
              </a:rPr>
              <a:t>百度网站的请求信息与响应结果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pic>
        <p:nvPicPr>
          <p:cNvPr id="2" name="图片 1" descr="444"/>
          <p:cNvPicPr>
            <a:picLocks noChangeAspect="1"/>
          </p:cNvPicPr>
          <p:nvPr>
            <p:custDataLst>
              <p:tags r:id="rId2"/>
            </p:custDataLst>
          </p:nvPr>
        </p:nvPicPr>
        <p:blipFill>
          <a:blip r:embed="rId6"/>
          <a:stretch>
            <a:fillRect/>
          </a:stretch>
        </p:blipFill>
        <p:spPr>
          <a:xfrm>
            <a:off x="1991206" y="1923864"/>
            <a:ext cx="8216900" cy="4605020"/>
          </a:xfrm>
          <a:prstGeom prst="rect">
            <a:avLst/>
          </a:prstGeom>
        </p:spPr>
      </p:pic>
      <p:pic>
        <p:nvPicPr>
          <p:cNvPr id="3" name="图片 2">
            <a:extLst>
              <a:ext uri="{FF2B5EF4-FFF2-40B4-BE49-F238E27FC236}">
                <a16:creationId xmlns:a16="http://schemas.microsoft.com/office/drawing/2014/main" id="{1B3CCA90-948B-5772-26ED-D1CF13E1341E}"/>
              </a:ext>
            </a:extLst>
          </p:cNvPr>
          <p:cNvPicPr>
            <a:picLocks noChangeAspect="1"/>
          </p:cNvPicPr>
          <p:nvPr>
            <p:custDataLst>
              <p:tags r:id="rId3"/>
            </p:custDataLst>
          </p:nvPr>
        </p:nvPicPr>
        <p:blipFill>
          <a:blip r:embed="rId7"/>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29945"/>
          </a:xfrm>
          <a:prstGeom prst="rect">
            <a:avLst/>
          </a:prstGeom>
          <a:noFill/>
        </p:spPr>
        <p:txBody>
          <a:bodyPr wrap="square" lIns="91443" tIns="45720" rIns="91443" bIns="45720" rtlCol="0">
            <a:spAutoFit/>
          </a:bodyPr>
          <a:lstStyle/>
          <a:p>
            <a:r>
              <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Postman的</a:t>
            </a:r>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基本使用</a:t>
            </a: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4.4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3213100"/>
            <a:ext cx="6048421"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掌握Postman的断言，能够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运用Postman断言完成有特定需求的接口测试</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p>
        </p:txBody>
      </p:sp>
      <p:pic>
        <p:nvPicPr>
          <p:cNvPr id="2" name="图片 1">
            <a:extLst>
              <a:ext uri="{FF2B5EF4-FFF2-40B4-BE49-F238E27FC236}">
                <a16:creationId xmlns:a16="http://schemas.microsoft.com/office/drawing/2014/main" id="{1F0DC2D3-2DDF-FCCA-05FB-022C6EA93C14}"/>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p>
        </p:txBody>
      </p:sp>
      <p:sp>
        <p:nvSpPr>
          <p:cNvPr id="6" name="1"/>
          <p:cNvSpPr txBox="1"/>
          <p:nvPr>
            <p:custDataLst>
              <p:tags r:id="rId1"/>
            </p:custDataLst>
          </p:nvPr>
        </p:nvSpPr>
        <p:spPr>
          <a:xfrm>
            <a:off x="4799330" y="1413510"/>
            <a:ext cx="6340475" cy="3831818"/>
          </a:xfrm>
          <a:prstGeom prst="rect">
            <a:avLst/>
          </a:prstGeom>
          <a:noFill/>
          <a:ln>
            <a:noFill/>
          </a:ln>
        </p:spPr>
        <p:txBody>
          <a:bodyPr wrap="square" rtlCol="0">
            <a:spAutoFit/>
          </a:bodyPr>
          <a:lstStyle/>
          <a:p>
            <a:pPr marL="0" marR="0" lvl="0" indent="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断言</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是程序中的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一种逻辑判断式</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，目的是</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验证软件开发的预期结果与实际结果是否一致</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。例如，程序员在编写代码时，通常会做出一些假设</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，断言的目的就是</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在代码中捕捉这些假设。当程序执行到断言所在的位置时，对应的断言如果为真，则程序将继续</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往下执行；如果</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断言为假，则程序会终止执行，并给出</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错误信息。</a:t>
            </a:r>
            <a:endParaRPr kumimoji="0" lang="en-US" altLang="zh-CN"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indent="0" algn="l" defTabSz="457200" eaLnBrk="1" fontAlgn="auto" latinLnBrk="0" hangingPunct="1">
              <a:lnSpc>
                <a:spcPct val="150000"/>
              </a:lnSpc>
              <a:spcBef>
                <a:spcPts val="0"/>
              </a:spcBef>
              <a:spcAft>
                <a:spcPts val="0"/>
              </a:spcAft>
              <a:buClrTx/>
              <a:buSzTx/>
              <a:buFontTx/>
              <a:buNone/>
              <a:defRPr/>
            </a:pP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indent="0" algn="l" defTabSz="457200" eaLnBrk="1" fontAlgn="auto" latinLnBrk="0" hangingPunct="1">
              <a:lnSpc>
                <a:spcPct val="150000"/>
              </a:lnSpc>
              <a:spcBef>
                <a:spcPts val="0"/>
              </a:spcBef>
              <a:spcAft>
                <a:spcPts val="0"/>
              </a:spcAft>
              <a:buClrTx/>
              <a:buSzTx/>
              <a:buFontTx/>
              <a:buNone/>
              <a:defRPr/>
            </a:pP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sym typeface="+mn-lt"/>
              </a:rPr>
              <a:t>在进行接口测试时，Postman</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提供的断言代码能够代替人工自动判断HTTP响应的</a:t>
            </a:r>
            <a:r>
              <a:rPr lang="zh-CN" altLang="en-US" sz="1800" dirty="0">
                <a:solidFill>
                  <a:srgbClr val="0070C0"/>
                </a:solidFill>
                <a:latin typeface="微软雅黑" panose="020B0503020204020204" pitchFamily="34" charset="-122"/>
                <a:ea typeface="微软雅黑" panose="020B0503020204020204" pitchFamily="34" charset="-122"/>
                <a:sym typeface="+mn-lt"/>
              </a:rPr>
              <a:t>实际结果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与</a:t>
            </a:r>
            <a:r>
              <a:rPr lang="zh-CN" altLang="en-US" sz="1800" dirty="0">
                <a:solidFill>
                  <a:srgbClr val="0070C0"/>
                </a:solidFill>
                <a:latin typeface="微软雅黑" panose="020B0503020204020204" pitchFamily="34" charset="-122"/>
                <a:ea typeface="微软雅黑" panose="020B0503020204020204" pitchFamily="34" charset="-122"/>
                <a:sym typeface="+mn-lt"/>
              </a:rPr>
              <a:t>预期结果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是否一致。</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pic>
        <p:nvPicPr>
          <p:cNvPr id="7" name="图片 6"/>
          <p:cNvPicPr>
            <a:picLocks noChangeAspect="1"/>
          </p:cNvPicPr>
          <p:nvPr/>
        </p:nvPicPr>
        <p:blipFill>
          <a:blip r:embed="rId4"/>
          <a:stretch>
            <a:fillRect/>
          </a:stretch>
        </p:blipFill>
        <p:spPr>
          <a:xfrm>
            <a:off x="839386" y="1413456"/>
            <a:ext cx="3715858" cy="4006159"/>
          </a:xfrm>
          <a:prstGeom prst="rect">
            <a:avLst/>
          </a:prstGeom>
        </p:spPr>
      </p:pic>
      <p:pic>
        <p:nvPicPr>
          <p:cNvPr id="2" name="图片 1">
            <a:extLst>
              <a:ext uri="{FF2B5EF4-FFF2-40B4-BE49-F238E27FC236}">
                <a16:creationId xmlns:a16="http://schemas.microsoft.com/office/drawing/2014/main" id="{148EDC83-7A5A-8779-3BE2-E476ABA33D65}"/>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45" name="组合 44"/>
          <p:cNvGrpSpPr/>
          <p:nvPr/>
        </p:nvGrpSpPr>
        <p:grpSpPr>
          <a:xfrm>
            <a:off x="3119265" y="1789689"/>
            <a:ext cx="1192190" cy="613062"/>
            <a:chOff x="2215144" y="982844"/>
            <a:chExt cx="1244730" cy="842780"/>
          </a:xfrm>
        </p:grpSpPr>
        <p:sp>
          <p:nvSpPr>
            <p:cNvPr id="46" name="平行四边形 45"/>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7"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8" name="组合 47"/>
          <p:cNvGrpSpPr/>
          <p:nvPr/>
        </p:nvGrpSpPr>
        <p:grpSpPr>
          <a:xfrm>
            <a:off x="3119265" y="2710087"/>
            <a:ext cx="1192190" cy="618406"/>
            <a:chOff x="2215144" y="2026500"/>
            <a:chExt cx="1244730" cy="850129"/>
          </a:xfrm>
        </p:grpSpPr>
        <p:sp>
          <p:nvSpPr>
            <p:cNvPr id="49" name="平行四边形 48"/>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0" name="文本框 10"/>
            <p:cNvSpPr txBox="1"/>
            <p:nvPr/>
          </p:nvSpPr>
          <p:spPr>
            <a:xfrm>
              <a:off x="2393075" y="2026500"/>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1" name="组合 50"/>
          <p:cNvGrpSpPr/>
          <p:nvPr/>
        </p:nvGrpSpPr>
        <p:grpSpPr>
          <a:xfrm>
            <a:off x="3119265" y="3640665"/>
            <a:ext cx="1192190" cy="614525"/>
            <a:chOff x="2215144" y="3084852"/>
            <a:chExt cx="1244730" cy="844793"/>
          </a:xfrm>
        </p:grpSpPr>
        <p:sp>
          <p:nvSpPr>
            <p:cNvPr id="52" name="平行四边形 51"/>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3" name="文本框 11"/>
            <p:cNvSpPr txBox="1"/>
            <p:nvPr/>
          </p:nvSpPr>
          <p:spPr>
            <a:xfrm>
              <a:off x="2393075" y="3125750"/>
              <a:ext cx="1066799" cy="80389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60" name="组合 59"/>
          <p:cNvGrpSpPr/>
          <p:nvPr/>
        </p:nvGrpSpPr>
        <p:grpSpPr>
          <a:xfrm>
            <a:off x="4024817" y="1767510"/>
            <a:ext cx="5691600" cy="613062"/>
            <a:chOff x="4315150" y="953426"/>
            <a:chExt cx="3857250" cy="540057"/>
          </a:xfrm>
        </p:grpSpPr>
        <p:sp>
          <p:nvSpPr>
            <p:cNvPr id="61" name="矩形 60"/>
            <p:cNvSpPr/>
            <p:nvPr/>
          </p:nvSpPr>
          <p:spPr>
            <a:xfrm>
              <a:off x="4841196" y="1036090"/>
              <a:ext cx="2827147" cy="331154"/>
            </a:xfrm>
            <a:prstGeom prst="rect">
              <a:avLst/>
            </a:prstGeom>
            <a:ln w="15875">
              <a:noFill/>
            </a:ln>
          </p:spPr>
          <p:txBody>
            <a:bodyPr wrap="square" lIns="68580" tIns="34290" rIns="68580" bIns="34290">
              <a:spAutoFit/>
            </a:bodyPr>
            <a:lstStyle/>
            <a:p>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接口测试</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简介</a:t>
              </a: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3" name="组合 62"/>
          <p:cNvGrpSpPr/>
          <p:nvPr/>
        </p:nvGrpSpPr>
        <p:grpSpPr>
          <a:xfrm>
            <a:off x="4024817" y="2693261"/>
            <a:ext cx="5691600" cy="613062"/>
            <a:chOff x="4315150" y="1647579"/>
            <a:chExt cx="3857250" cy="540057"/>
          </a:xfrm>
        </p:grpSpPr>
        <p:sp>
          <p:nvSpPr>
            <p:cNvPr id="64" name="矩形 63"/>
            <p:cNvSpPr/>
            <p:nvPr/>
          </p:nvSpPr>
          <p:spPr>
            <a:xfrm>
              <a:off x="4841196" y="1730243"/>
              <a:ext cx="2827147" cy="331154"/>
            </a:xfrm>
            <a:prstGeom prst="rect">
              <a:avLst/>
            </a:prstGeom>
            <a:ln w="15875">
              <a:noFill/>
            </a:ln>
          </p:spPr>
          <p:txBody>
            <a:bodyPr wrap="square" lIns="68580" tIns="34290" rIns="68580" bIns="34290">
              <a:spAutoFit/>
            </a:bodyPr>
            <a:lstStyle/>
            <a:p>
              <a:pPr algn="l">
                <a:buClrTx/>
                <a:buSzTx/>
                <a:buFontTx/>
              </a:pPr>
              <a:r>
                <a:rPr lang="zh-CN" altLang="en-US" sz="200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HTTP</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6" name="组合 65"/>
          <p:cNvGrpSpPr/>
          <p:nvPr/>
        </p:nvGrpSpPr>
        <p:grpSpPr>
          <a:xfrm>
            <a:off x="4024630" y="3618865"/>
            <a:ext cx="5691600" cy="612775"/>
            <a:chOff x="4315150" y="2341731"/>
            <a:chExt cx="3857250" cy="540057"/>
          </a:xfrm>
        </p:grpSpPr>
        <p:sp>
          <p:nvSpPr>
            <p:cNvPr id="67" name="矩形 66"/>
            <p:cNvSpPr/>
            <p:nvPr/>
          </p:nvSpPr>
          <p:spPr>
            <a:xfrm>
              <a:off x="4841197" y="2424395"/>
              <a:ext cx="2827146" cy="331310"/>
            </a:xfrm>
            <a:prstGeom prst="rect">
              <a:avLst/>
            </a:prstGeom>
            <a:ln w="15875">
              <a:noFill/>
            </a:ln>
          </p:spPr>
          <p:txBody>
            <a:bodyPr wrap="square" lIns="68580" tIns="34290" rIns="68580" bIns="34290">
              <a:spAutoFit/>
            </a:bodyPr>
            <a:lstStyle/>
            <a:p>
              <a:pPr algn="l">
                <a:buClrTx/>
                <a:buSzTx/>
                <a:buFontTx/>
              </a:pP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Postman</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入门</a:t>
              </a: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4" name="组合 13"/>
          <p:cNvGrpSpPr/>
          <p:nvPr/>
        </p:nvGrpSpPr>
        <p:grpSpPr>
          <a:xfrm>
            <a:off x="3101485" y="4582702"/>
            <a:ext cx="1192190" cy="618406"/>
            <a:chOff x="2215144" y="2026500"/>
            <a:chExt cx="1244730" cy="850129"/>
          </a:xfrm>
        </p:grpSpPr>
        <p:sp>
          <p:nvSpPr>
            <p:cNvPr id="16" name="平行四边形 15"/>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17" name="文本框 10"/>
            <p:cNvSpPr txBox="1"/>
            <p:nvPr/>
          </p:nvSpPr>
          <p:spPr>
            <a:xfrm>
              <a:off x="2393075" y="2026500"/>
              <a:ext cx="1066799" cy="80223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04</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8" name="组合 17"/>
          <p:cNvGrpSpPr/>
          <p:nvPr/>
        </p:nvGrpSpPr>
        <p:grpSpPr>
          <a:xfrm>
            <a:off x="3101485" y="5513280"/>
            <a:ext cx="1192190" cy="613315"/>
            <a:chOff x="2215144" y="3084852"/>
            <a:chExt cx="1244730" cy="843130"/>
          </a:xfrm>
        </p:grpSpPr>
        <p:sp>
          <p:nvSpPr>
            <p:cNvPr id="19" name="平行四边形 18"/>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20" name="文本框 11"/>
            <p:cNvSpPr txBox="1"/>
            <p:nvPr/>
          </p:nvSpPr>
          <p:spPr>
            <a:xfrm>
              <a:off x="2393075" y="3125750"/>
              <a:ext cx="1066799" cy="802232"/>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05</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1" name="组合 20"/>
          <p:cNvGrpSpPr/>
          <p:nvPr/>
        </p:nvGrpSpPr>
        <p:grpSpPr>
          <a:xfrm>
            <a:off x="4006850" y="4565650"/>
            <a:ext cx="5690235" cy="612775"/>
            <a:chOff x="4315150" y="1647579"/>
            <a:chExt cx="3857250" cy="540057"/>
          </a:xfrm>
        </p:grpSpPr>
        <p:sp>
          <p:nvSpPr>
            <p:cNvPr id="22" name="矩形 21"/>
            <p:cNvSpPr/>
            <p:nvPr/>
          </p:nvSpPr>
          <p:spPr>
            <a:xfrm>
              <a:off x="4841196" y="1730243"/>
              <a:ext cx="2827147" cy="331310"/>
            </a:xfrm>
            <a:prstGeom prst="rect">
              <a:avLst/>
            </a:prstGeom>
            <a:ln w="15875">
              <a:noFill/>
            </a:ln>
          </p:spPr>
          <p:txBody>
            <a:bodyPr wrap="square" lIns="68580" tIns="34290" rIns="68580" bIns="34290">
              <a:spAutoFit/>
            </a:bodyPr>
            <a:lstStyle/>
            <a:p>
              <a:pPr algn="l">
                <a:buClrTx/>
                <a:buSzTx/>
                <a:buFontTx/>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Postman的</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基本使用</a:t>
              </a:r>
            </a:p>
          </p:txBody>
        </p:sp>
        <p:sp>
          <p:nvSpPr>
            <p:cNvPr id="23" name="平行四边形 22"/>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4" name="组合 23"/>
          <p:cNvGrpSpPr/>
          <p:nvPr/>
        </p:nvGrpSpPr>
        <p:grpSpPr>
          <a:xfrm>
            <a:off x="4006850" y="5491480"/>
            <a:ext cx="5691600" cy="612775"/>
            <a:chOff x="4315150" y="2341731"/>
            <a:chExt cx="3857250" cy="540057"/>
          </a:xfrm>
        </p:grpSpPr>
        <p:sp>
          <p:nvSpPr>
            <p:cNvPr id="25" name="矩形 24"/>
            <p:cNvSpPr/>
            <p:nvPr/>
          </p:nvSpPr>
          <p:spPr>
            <a:xfrm>
              <a:off x="4803173" y="2406090"/>
              <a:ext cx="3155053" cy="331310"/>
            </a:xfrm>
            <a:prstGeom prst="rect">
              <a:avLst/>
            </a:prstGeom>
            <a:ln w="15875">
              <a:noFill/>
            </a:ln>
          </p:spPr>
          <p:txBody>
            <a:bodyPr wrap="square" lIns="68580" tIns="34290" rIns="68580" bIns="34290">
              <a:spAutoFit/>
            </a:bodyPr>
            <a:lstStyle/>
            <a:p>
              <a:pPr algn="l">
                <a:buClrTx/>
                <a:buSzTx/>
                <a:buFontTx/>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实例：iHRM</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人力资源管理系统接口测试</a:t>
              </a:r>
            </a:p>
          </p:txBody>
        </p:sp>
        <p:sp>
          <p:nvSpPr>
            <p:cNvPr id="26" name="平行四边形 25"/>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p>
        </p:txBody>
      </p:sp>
      <p:sp>
        <p:nvSpPr>
          <p:cNvPr id="6" name="1"/>
          <p:cNvSpPr txBox="1"/>
          <p:nvPr>
            <p:custDataLst>
              <p:tags r:id="rId1"/>
            </p:custDataLst>
          </p:nvPr>
        </p:nvSpPr>
        <p:spPr>
          <a:xfrm>
            <a:off x="1055206" y="881338"/>
            <a:ext cx="10152181" cy="1754326"/>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Postman中的</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断言代码使用JavaScript</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语言编写，常用的断言有</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响应状态码断言、包含指定字符串断言、JSON数据断言</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等。下面分别对这3个常用的断言进行详细介绍。</a:t>
            </a:r>
          </a:p>
          <a:p>
            <a:pPr marL="0" marR="0" lvl="0" algn="l" defTabSz="457200" eaLnBrk="1" fontAlgn="auto" latinLnBrk="0" hangingPunct="1">
              <a:lnSpc>
                <a:spcPct val="150000"/>
              </a:lnSpc>
              <a:spcBef>
                <a:spcPts val="0"/>
              </a:spcBef>
              <a:spcAft>
                <a:spcPts val="0"/>
              </a:spcAft>
              <a:buClrTx/>
              <a:buSzTx/>
              <a:buFontTx/>
              <a:buNone/>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1.</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 </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响应状态码断言</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响应状态码断言是对HTTP响应的状态码进行断言。在Postman中，有</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2种方式</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实现响应状态码断言。</a:t>
            </a:r>
          </a:p>
        </p:txBody>
      </p:sp>
      <p:sp>
        <p:nvSpPr>
          <p:cNvPr id="10" name="TextBox 13"/>
          <p:cNvSpPr txBox="1">
            <a:spLocks noChangeArrowheads="1"/>
          </p:cNvSpPr>
          <p:nvPr/>
        </p:nvSpPr>
        <p:spPr bwMode="auto">
          <a:xfrm>
            <a:off x="1588453" y="3213492"/>
            <a:ext cx="1627737" cy="953135"/>
          </a:xfrm>
          <a:prstGeom prst="rect">
            <a:avLst/>
          </a:prstGeom>
          <a:gradFill rotWithShape="0">
            <a:gsLst>
              <a:gs pos="0">
                <a:srgbClr val="00B0F0"/>
              </a:gs>
              <a:gs pos="50000">
                <a:srgbClr val="00B0F0"/>
              </a:gs>
              <a:gs pos="100000">
                <a:srgbClr val="9FD8FF"/>
              </a:gs>
            </a:gsLst>
            <a:lin ang="5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2400" b="1" dirty="0">
                <a:solidFill>
                  <a:schemeClr val="bg1"/>
                </a:solidFill>
                <a:latin typeface="微软雅黑" panose="020B0503020204020204" pitchFamily="34" charset="-122"/>
                <a:ea typeface="微软雅黑" panose="020B0503020204020204" pitchFamily="34" charset="-122"/>
              </a:rPr>
              <a:t>第</a:t>
            </a:r>
            <a:r>
              <a:rPr lang="en-US" altLang="zh-CN" sz="2400" b="1" dirty="0">
                <a:solidFill>
                  <a:schemeClr val="bg1"/>
                </a:solidFill>
                <a:latin typeface="微软雅黑" panose="020B0503020204020204" pitchFamily="34" charset="-122"/>
                <a:ea typeface="微软雅黑" panose="020B0503020204020204" pitchFamily="34" charset="-122"/>
              </a:rPr>
              <a:t>1</a:t>
            </a:r>
            <a:r>
              <a:rPr lang="zh-CN" altLang="en-US" sz="2400" b="1" dirty="0">
                <a:solidFill>
                  <a:schemeClr val="bg1"/>
                </a:solidFill>
                <a:latin typeface="微软雅黑" panose="020B0503020204020204" pitchFamily="34" charset="-122"/>
                <a:ea typeface="微软雅黑" panose="020B0503020204020204" pitchFamily="34" charset="-122"/>
              </a:rPr>
              <a:t>种方式</a:t>
            </a:r>
          </a:p>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 name="折角形 10"/>
          <p:cNvSpPr/>
          <p:nvPr/>
        </p:nvSpPr>
        <p:spPr bwMode="auto">
          <a:xfrm>
            <a:off x="3215640" y="3213735"/>
            <a:ext cx="7133590" cy="939800"/>
          </a:xfrm>
          <a:prstGeom prst="foldedCorner">
            <a:avLst/>
          </a:prstGeom>
          <a:solidFill>
            <a:schemeClr val="accent1">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在HTTP请求</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中单击“Tests”标签，在其下方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空白区域</a:t>
            </a:r>
            <a:r>
              <a:rPr lang="zh-CN" altLang="en-US" sz="1600">
                <a:solidFill>
                  <a:srgbClr val="0070C0"/>
                </a:solidFill>
                <a:latin typeface="微软雅黑" panose="020B0503020204020204" pitchFamily="34" charset="-122"/>
                <a:ea typeface="微软雅黑" panose="020B0503020204020204" pitchFamily="34" charset="-122"/>
              </a:rPr>
              <a:t>手动编写响应状态码断言的</a:t>
            </a:r>
            <a:r>
              <a:rPr lang="zh-CN" altLang="en-US" sz="1600" dirty="0">
                <a:solidFill>
                  <a:srgbClr val="0070C0"/>
                </a:solidFill>
                <a:latin typeface="微软雅黑" panose="020B0503020204020204" pitchFamily="34" charset="-122"/>
                <a:ea typeface="微软雅黑" panose="020B0503020204020204" pitchFamily="34" charset="-122"/>
              </a:rPr>
              <a:t>代码</a:t>
            </a:r>
            <a:r>
              <a:rPr lang="zh-CN" altLang="en-US" sz="1600" dirty="0">
                <a:solidFill>
                  <a:schemeClr val="tx1"/>
                </a:solidFill>
                <a:latin typeface="微软雅黑" panose="020B0503020204020204" pitchFamily="34" charset="-122"/>
                <a:ea typeface="微软雅黑" panose="020B0503020204020204" pitchFamily="34" charset="-122"/>
              </a:rPr>
              <a:t>。</a:t>
            </a:r>
          </a:p>
        </p:txBody>
      </p:sp>
      <p:sp>
        <p:nvSpPr>
          <p:cNvPr id="12" name="折角形 11"/>
          <p:cNvSpPr/>
          <p:nvPr/>
        </p:nvSpPr>
        <p:spPr bwMode="auto">
          <a:xfrm>
            <a:off x="3217545" y="4498340"/>
            <a:ext cx="7131685" cy="953770"/>
          </a:xfrm>
          <a:prstGeom prst="foldedCorner">
            <a:avLst/>
          </a:prstGeom>
          <a:solidFill>
            <a:srgbClr val="D1C7FD">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首先在HTTP请求</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中单击“Tests”标签，</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然后单击Postman主窗口右侧的“Status code:Code is 200”，</a:t>
            </a:r>
            <a:r>
              <a:rPr lang="zh-CN" altLang="en-US" sz="1600">
                <a:solidFill>
                  <a:srgbClr val="0070C0"/>
                </a:solidFill>
                <a:latin typeface="微软雅黑" panose="020B0503020204020204" pitchFamily="34" charset="-122"/>
                <a:ea typeface="微软雅黑" panose="020B0503020204020204" pitchFamily="34" charset="-122"/>
              </a:rPr>
              <a:t>自动生成响应状态码断言的</a:t>
            </a:r>
            <a:r>
              <a:rPr lang="zh-CN" altLang="en-US" sz="1600" dirty="0">
                <a:solidFill>
                  <a:srgbClr val="0070C0"/>
                </a:solidFill>
                <a:latin typeface="微软雅黑" panose="020B0503020204020204" pitchFamily="34" charset="-122"/>
                <a:ea typeface="微软雅黑" panose="020B0503020204020204" pitchFamily="34" charset="-122"/>
              </a:rPr>
              <a:t>代码模板</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3" name="TextBox 8"/>
          <p:cNvSpPr txBox="1">
            <a:spLocks noChangeArrowheads="1"/>
          </p:cNvSpPr>
          <p:nvPr/>
        </p:nvSpPr>
        <p:spPr bwMode="auto">
          <a:xfrm>
            <a:off x="1588453" y="4498248"/>
            <a:ext cx="1628231" cy="953135"/>
          </a:xfrm>
          <a:prstGeom prst="rect">
            <a:avLst/>
          </a:prstGeom>
          <a:gradFill rotWithShape="0">
            <a:gsLst>
              <a:gs pos="0">
                <a:srgbClr val="008DF6"/>
              </a:gs>
              <a:gs pos="50000">
                <a:srgbClr val="00B0F0"/>
              </a:gs>
              <a:gs pos="100000">
                <a:srgbClr val="9FD8FF"/>
              </a:gs>
            </a:gsLst>
            <a:lin ang="5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sym typeface="+mn-ea"/>
              </a:rPr>
              <a:t>第</a:t>
            </a:r>
            <a:r>
              <a:rPr lang="en-US" altLang="zh-CN" b="1" dirty="0">
                <a:solidFill>
                  <a:schemeClr val="bg1"/>
                </a:solidFill>
                <a:latin typeface="微软雅黑" panose="020B0503020204020204" pitchFamily="34" charset="-122"/>
                <a:ea typeface="微软雅黑" panose="020B0503020204020204" pitchFamily="34" charset="-122"/>
                <a:sym typeface="+mn-ea"/>
              </a:rPr>
              <a:t>2</a:t>
            </a:r>
            <a:r>
              <a:rPr lang="zh-CN" altLang="en-US" b="1" dirty="0">
                <a:solidFill>
                  <a:schemeClr val="bg1"/>
                </a:solidFill>
                <a:latin typeface="微软雅黑" panose="020B0503020204020204" pitchFamily="34" charset="-122"/>
                <a:ea typeface="微软雅黑" panose="020B0503020204020204" pitchFamily="34" charset="-122"/>
                <a:sym typeface="+mn-ea"/>
              </a:rPr>
              <a:t>种方式</a:t>
            </a:r>
            <a:endParaRPr lang="zh-CN" altLang="en-US" sz="2400" b="1" dirty="0">
              <a:solidFill>
                <a:schemeClr val="bg1"/>
              </a:solidFill>
              <a:latin typeface="微软雅黑" panose="020B0503020204020204" pitchFamily="34" charset="-122"/>
              <a:ea typeface="微软雅黑" panose="020B0503020204020204" pitchFamily="34" charset="-122"/>
            </a:endParaRPr>
          </a:p>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491F68B-49B7-7A6B-D17C-8835A64ABC6A}"/>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p>
        </p:txBody>
      </p:sp>
      <p:sp>
        <p:nvSpPr>
          <p:cNvPr id="6" name="1"/>
          <p:cNvSpPr txBox="1"/>
          <p:nvPr>
            <p:custDataLst>
              <p:tags r:id="rId1"/>
            </p:custDataLst>
          </p:nvPr>
        </p:nvSpPr>
        <p:spPr>
          <a:xfrm>
            <a:off x="1343025" y="837794"/>
            <a:ext cx="9693910" cy="92202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由于第2种方式比较方便，一般会选择使用第2种方式，使用</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第2种方式</a:t>
            </a:r>
            <a:r>
              <a:rPr kumimoji="0" lang="zh-CN" altLang="en-US" sz="1800" i="0" u="none" strike="noStrike" cap="none" spc="0" normalizeH="0" baseline="0">
                <a:solidFill>
                  <a:srgbClr val="0070C0"/>
                </a:solidFill>
                <a:latin typeface="微软雅黑" panose="020B0503020204020204" pitchFamily="34" charset="-122"/>
                <a:ea typeface="微软雅黑" panose="020B0503020204020204" pitchFamily="34" charset="-122"/>
                <a:sym typeface="+mn-lt"/>
              </a:rPr>
              <a:t>生成的响应状态码断言的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代码模板</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p>
        </p:txBody>
      </p:sp>
      <p:pic>
        <p:nvPicPr>
          <p:cNvPr id="2" name="图片 1" descr="111"/>
          <p:cNvPicPr>
            <a:picLocks noChangeAspect="1"/>
          </p:cNvPicPr>
          <p:nvPr/>
        </p:nvPicPr>
        <p:blipFill>
          <a:blip r:embed="rId4"/>
          <a:stretch>
            <a:fillRect/>
          </a:stretch>
        </p:blipFill>
        <p:spPr>
          <a:xfrm>
            <a:off x="1487206" y="1989794"/>
            <a:ext cx="9051290" cy="4131945"/>
          </a:xfrm>
          <a:prstGeom prst="rect">
            <a:avLst/>
          </a:prstGeom>
          <a:ln>
            <a:solidFill>
              <a:schemeClr val="bg1">
                <a:lumMod val="65000"/>
              </a:schemeClr>
            </a:solidFill>
          </a:ln>
        </p:spPr>
      </p:pic>
      <p:pic>
        <p:nvPicPr>
          <p:cNvPr id="3" name="图片 2">
            <a:extLst>
              <a:ext uri="{FF2B5EF4-FFF2-40B4-BE49-F238E27FC236}">
                <a16:creationId xmlns:a16="http://schemas.microsoft.com/office/drawing/2014/main" id="{1140E655-72B7-11C2-C29C-A597E2BCEDCF}"/>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p>
        </p:txBody>
      </p:sp>
      <p:sp>
        <p:nvSpPr>
          <p:cNvPr id="6" name="1"/>
          <p:cNvSpPr txBox="1"/>
          <p:nvPr>
            <p:custDataLst>
              <p:tags r:id="rId1"/>
            </p:custDataLst>
          </p:nvPr>
        </p:nvSpPr>
        <p:spPr>
          <a:xfrm>
            <a:off x="1343025" y="837565"/>
            <a:ext cx="9693910" cy="133794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2.</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 </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包含指定字符串断言</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包含指定字符串断言是指对HTTP响应中的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某个字符串进行</a:t>
            </a:r>
            <a:r>
              <a:rPr kumimoji="0" lang="zh-CN" altLang="en-US" sz="1800" i="0" u="none" strike="noStrike" cap="none" spc="0" normalizeH="0" baseline="0">
                <a:solidFill>
                  <a:srgbClr val="0070C0"/>
                </a:solidFill>
                <a:latin typeface="微软雅黑" panose="020B0503020204020204" pitchFamily="34" charset="-122"/>
                <a:ea typeface="微软雅黑" panose="020B0503020204020204" pitchFamily="34" charset="-122"/>
                <a:sym typeface="+mn-lt"/>
              </a:rPr>
              <a:t>断言</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。可以手动</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编写包含指定字符串断言的代码或自动生成</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包含指定字符串断言的代码模板</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p>
        </p:txBody>
      </p:sp>
      <p:pic>
        <p:nvPicPr>
          <p:cNvPr id="3" name="图片 2" descr="222"/>
          <p:cNvPicPr>
            <a:picLocks noChangeAspect="1"/>
          </p:cNvPicPr>
          <p:nvPr/>
        </p:nvPicPr>
        <p:blipFill>
          <a:blip r:embed="rId4"/>
          <a:stretch>
            <a:fillRect/>
          </a:stretch>
        </p:blipFill>
        <p:spPr>
          <a:xfrm>
            <a:off x="1517650" y="2349794"/>
            <a:ext cx="9344660" cy="4251960"/>
          </a:xfrm>
          <a:prstGeom prst="rect">
            <a:avLst/>
          </a:prstGeom>
          <a:ln>
            <a:solidFill>
              <a:schemeClr val="bg1">
                <a:lumMod val="65000"/>
              </a:schemeClr>
            </a:solidFill>
          </a:ln>
        </p:spPr>
      </p:pic>
      <p:pic>
        <p:nvPicPr>
          <p:cNvPr id="2" name="图片 1">
            <a:extLst>
              <a:ext uri="{FF2B5EF4-FFF2-40B4-BE49-F238E27FC236}">
                <a16:creationId xmlns:a16="http://schemas.microsoft.com/office/drawing/2014/main" id="{43266665-D0E7-7F46-4DB5-88F9128925F6}"/>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p>
        </p:txBody>
      </p:sp>
      <p:sp>
        <p:nvSpPr>
          <p:cNvPr id="6" name="1"/>
          <p:cNvSpPr txBox="1"/>
          <p:nvPr>
            <p:custDataLst>
              <p:tags r:id="rId1"/>
            </p:custDataLst>
          </p:nvPr>
        </p:nvSpPr>
        <p:spPr>
          <a:xfrm>
            <a:off x="1343025" y="837565"/>
            <a:ext cx="9693910" cy="133794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3.</a:t>
            </a:r>
            <a:r>
              <a:rPr 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 </a:t>
            </a: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JSON数据断言</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JSON数据断言是对HTTP响应中的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JSON数据进行</a:t>
            </a:r>
            <a:r>
              <a:rPr kumimoji="0" lang="zh-CN" altLang="en-US" sz="1800" i="0" u="none" strike="noStrike" cap="none" spc="0" normalizeH="0" baseline="0">
                <a:solidFill>
                  <a:srgbClr val="0070C0"/>
                </a:solidFill>
                <a:latin typeface="微软雅黑" panose="020B0503020204020204" pitchFamily="34" charset="-122"/>
                <a:ea typeface="微软雅黑" panose="020B0503020204020204" pitchFamily="34" charset="-122"/>
                <a:sym typeface="+mn-lt"/>
              </a:rPr>
              <a:t>断言</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，可以手动</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编写JSON数据断言的代码或自动生成</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JSON数据断言的代码模板</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p>
        </p:txBody>
      </p:sp>
      <p:pic>
        <p:nvPicPr>
          <p:cNvPr id="2" name="图片 1" descr="333"/>
          <p:cNvPicPr>
            <a:picLocks noChangeAspect="1"/>
          </p:cNvPicPr>
          <p:nvPr/>
        </p:nvPicPr>
        <p:blipFill>
          <a:blip r:embed="rId4"/>
          <a:stretch>
            <a:fillRect/>
          </a:stretch>
        </p:blipFill>
        <p:spPr>
          <a:xfrm>
            <a:off x="1487206" y="2349794"/>
            <a:ext cx="9142730" cy="4130040"/>
          </a:xfrm>
          <a:prstGeom prst="rect">
            <a:avLst/>
          </a:prstGeom>
          <a:ln>
            <a:solidFill>
              <a:schemeClr val="bg1">
                <a:lumMod val="65000"/>
              </a:schemeClr>
            </a:solidFill>
          </a:ln>
        </p:spPr>
      </p:pic>
      <p:pic>
        <p:nvPicPr>
          <p:cNvPr id="3" name="图片 2">
            <a:extLst>
              <a:ext uri="{FF2B5EF4-FFF2-40B4-BE49-F238E27FC236}">
                <a16:creationId xmlns:a16="http://schemas.microsoft.com/office/drawing/2014/main" id="{FC974606-1671-3079-9107-2BC82744B8F1}"/>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1"/>
          <p:cNvSpPr txBox="1"/>
          <p:nvPr>
            <p:custDataLst>
              <p:tags r:id="rId1"/>
            </p:custDataLst>
          </p:nvPr>
        </p:nvSpPr>
        <p:spPr>
          <a:xfrm>
            <a:off x="1847215" y="837565"/>
            <a:ext cx="8880475" cy="506730"/>
          </a:xfrm>
          <a:prstGeom prst="rect">
            <a:avLst/>
          </a:prstGeom>
          <a:noFill/>
          <a:ln>
            <a:noFill/>
          </a:ln>
        </p:spPr>
        <p:txBody>
          <a:bodyPr wrap="square" rtlCol="0">
            <a:spAutoFit/>
          </a:bodyPr>
          <a:lstStyle/>
          <a:p>
            <a:pPr marL="0" marR="0" lvl="0" indent="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下面通过一个案例演示断言的使用，具体操作步骤如下。</a:t>
            </a:r>
          </a:p>
        </p:txBody>
      </p:sp>
      <p:sp>
        <p:nvSpPr>
          <p:cNvPr id="10"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p>
        </p:txBody>
      </p:sp>
      <p:pic>
        <p:nvPicPr>
          <p:cNvPr id="11" name="图片 10" descr="444"/>
          <p:cNvPicPr>
            <a:picLocks noChangeAspect="1"/>
          </p:cNvPicPr>
          <p:nvPr/>
        </p:nvPicPr>
        <p:blipFill>
          <a:blip r:embed="rId6"/>
          <a:stretch>
            <a:fillRect/>
          </a:stretch>
        </p:blipFill>
        <p:spPr>
          <a:xfrm>
            <a:off x="2063115" y="2699385"/>
            <a:ext cx="9806305" cy="3412490"/>
          </a:xfrm>
          <a:prstGeom prst="rect">
            <a:avLst/>
          </a:prstGeom>
          <a:ln>
            <a:solidFill>
              <a:schemeClr val="bg1">
                <a:lumMod val="65000"/>
              </a:schemeClr>
            </a:solidFill>
          </a:ln>
        </p:spPr>
      </p:pic>
      <p:sp>
        <p:nvSpPr>
          <p:cNvPr id="9" name="圆角矩形 8"/>
          <p:cNvSpPr/>
          <p:nvPr/>
        </p:nvSpPr>
        <p:spPr>
          <a:xfrm>
            <a:off x="606425" y="134953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5" name="文本框 4"/>
          <p:cNvSpPr txBox="1"/>
          <p:nvPr/>
        </p:nvSpPr>
        <p:spPr>
          <a:xfrm flipH="1">
            <a:off x="695537" y="1485269"/>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4" name="1"/>
          <p:cNvSpPr txBox="1"/>
          <p:nvPr>
            <p:custDataLst>
              <p:tags r:id="rId2"/>
            </p:custDataLst>
          </p:nvPr>
        </p:nvSpPr>
        <p:spPr>
          <a:xfrm>
            <a:off x="2494915" y="1269365"/>
            <a:ext cx="9698990"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设置百度网址的请求信息</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l">
              <a:lnSpc>
                <a:spcPct val="150000"/>
              </a:lnSpc>
              <a:buClrTx/>
              <a:buSzTx/>
              <a:buFontTx/>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在Postman中创建一个集合和请求，将请求方法设置为GET，请求地址设置为www.baidu.com。</a:t>
            </a:r>
            <a:r>
              <a:rPr lang="zh-CN" altLang="en-US" sz="1800" dirty="0">
                <a:solidFill>
                  <a:srgbClr val="0070C0"/>
                </a:solidFill>
                <a:latin typeface="微软雅黑" panose="020B0503020204020204" pitchFamily="34" charset="-122"/>
                <a:ea typeface="微软雅黑" panose="020B0503020204020204" pitchFamily="34" charset="-122"/>
                <a:sym typeface="+mn-ea"/>
              </a:rPr>
              <a:t>百度网站的请求信息</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pic>
        <p:nvPicPr>
          <p:cNvPr id="2" name="图片 1">
            <a:extLst>
              <a:ext uri="{FF2B5EF4-FFF2-40B4-BE49-F238E27FC236}">
                <a16:creationId xmlns:a16="http://schemas.microsoft.com/office/drawing/2014/main" id="{700678ED-5ADA-7C9D-B3A3-CE6E95A1050E}"/>
              </a:ext>
            </a:extLst>
          </p:cNvPr>
          <p:cNvPicPr>
            <a:picLocks noChangeAspect="1"/>
          </p:cNvPicPr>
          <p:nvPr>
            <p:custDataLst>
              <p:tags r:id="rId3"/>
            </p:custDataLst>
          </p:nvPr>
        </p:nvPicPr>
        <p:blipFill>
          <a:blip r:embed="rId7"/>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p>
        </p:txBody>
      </p:sp>
      <p:sp>
        <p:nvSpPr>
          <p:cNvPr id="9" name="圆角矩形 8"/>
          <p:cNvSpPr/>
          <p:nvPr/>
        </p:nvSpPr>
        <p:spPr>
          <a:xfrm>
            <a:off x="602615" y="98948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5" name="文本框 4"/>
          <p:cNvSpPr txBox="1"/>
          <p:nvPr/>
        </p:nvSpPr>
        <p:spPr>
          <a:xfrm flipH="1">
            <a:off x="691727" y="1125224"/>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4" name="1"/>
          <p:cNvSpPr txBox="1"/>
          <p:nvPr>
            <p:custDataLst>
              <p:tags r:id="rId1"/>
            </p:custDataLst>
          </p:nvPr>
        </p:nvSpPr>
        <p:spPr>
          <a:xfrm>
            <a:off x="2491105" y="837565"/>
            <a:ext cx="9476105" cy="1383665"/>
          </a:xfrm>
          <a:prstGeom prst="rect">
            <a:avLst/>
          </a:prstGeom>
          <a:noFill/>
          <a:ln>
            <a:noFill/>
          </a:ln>
        </p:spPr>
        <p:txBody>
          <a:bodyPr wrap="square" rtlCol="0">
            <a:spAutoFit/>
          </a:bodyPr>
          <a:lstStyle/>
          <a:p>
            <a:pPr defTabSz="457200">
              <a:lnSpc>
                <a:spcPct val="150000"/>
              </a:lnSpc>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修改断言代码</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l">
              <a:lnSpc>
                <a:spcPct val="150000"/>
              </a:lnSpc>
              <a:buClrTx/>
              <a:buSzTx/>
              <a:buFontTx/>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生成包含指定字符串的断言代码模板，并将显示</a:t>
            </a:r>
            <a:r>
              <a:rPr lang="zh-CN" altLang="en-US" sz="1800" dirty="0">
                <a:solidFill>
                  <a:srgbClr val="0070C0"/>
                </a:solidFill>
                <a:latin typeface="微软雅黑" panose="020B0503020204020204" pitchFamily="34" charset="-122"/>
                <a:ea typeface="微软雅黑" panose="020B0503020204020204" pitchFamily="34" charset="-122"/>
                <a:sym typeface="+mn-ea"/>
              </a:rPr>
              <a:t>断言结果的提示文字</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修改为</a:t>
            </a:r>
            <a:r>
              <a:rPr lang="zh-CN" altLang="en-US" sz="1800" dirty="0">
                <a:solidFill>
                  <a:srgbClr val="0070C0"/>
                </a:solidFill>
                <a:latin typeface="微软雅黑" panose="020B0503020204020204" pitchFamily="34" charset="-122"/>
                <a:ea typeface="微软雅黑" panose="020B0503020204020204" pitchFamily="34" charset="-122"/>
                <a:sym typeface="+mn-ea"/>
              </a:rPr>
              <a:t>“百度页面包含‘百度搜索’”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，将</a:t>
            </a:r>
            <a:r>
              <a:rPr lang="zh-CN" altLang="en-US" sz="1800" dirty="0">
                <a:solidFill>
                  <a:srgbClr val="0070C0"/>
                </a:solidFill>
                <a:latin typeface="微软雅黑" panose="020B0503020204020204" pitchFamily="34" charset="-122"/>
                <a:ea typeface="微软雅黑" panose="020B0503020204020204" pitchFamily="34" charset="-122"/>
                <a:sym typeface="+mn-ea"/>
              </a:rPr>
              <a:t>断言的字符串修改为“百度搜索”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pic>
        <p:nvPicPr>
          <p:cNvPr id="2" name="图片 1" descr="555"/>
          <p:cNvPicPr>
            <a:picLocks noChangeAspect="1"/>
          </p:cNvPicPr>
          <p:nvPr/>
        </p:nvPicPr>
        <p:blipFill>
          <a:blip r:embed="rId5"/>
          <a:stretch>
            <a:fillRect/>
          </a:stretch>
        </p:blipFill>
        <p:spPr>
          <a:xfrm>
            <a:off x="2639060" y="2493645"/>
            <a:ext cx="8289290" cy="3900170"/>
          </a:xfrm>
          <a:prstGeom prst="rect">
            <a:avLst/>
          </a:prstGeom>
          <a:ln>
            <a:solidFill>
              <a:schemeClr val="bg1">
                <a:lumMod val="65000"/>
              </a:schemeClr>
            </a:solidFill>
          </a:ln>
        </p:spPr>
      </p:pic>
      <p:pic>
        <p:nvPicPr>
          <p:cNvPr id="3" name="图片 2">
            <a:extLst>
              <a:ext uri="{FF2B5EF4-FFF2-40B4-BE49-F238E27FC236}">
                <a16:creationId xmlns:a16="http://schemas.microsoft.com/office/drawing/2014/main" id="{C713A64E-CA1C-D1C0-DBAE-3BB6B7E5B439}"/>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p>
        </p:txBody>
      </p:sp>
      <p:sp>
        <p:nvSpPr>
          <p:cNvPr id="9" name="圆角矩形 8"/>
          <p:cNvSpPr/>
          <p:nvPr/>
        </p:nvSpPr>
        <p:spPr>
          <a:xfrm>
            <a:off x="602615" y="98948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5" name="文本框 4"/>
          <p:cNvSpPr txBox="1"/>
          <p:nvPr/>
        </p:nvSpPr>
        <p:spPr>
          <a:xfrm flipH="1">
            <a:off x="691727" y="1125224"/>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4" name="1"/>
          <p:cNvSpPr txBox="1"/>
          <p:nvPr>
            <p:custDataLst>
              <p:tags r:id="rId1"/>
            </p:custDataLst>
          </p:nvPr>
        </p:nvSpPr>
        <p:spPr>
          <a:xfrm>
            <a:off x="2491105" y="837565"/>
            <a:ext cx="9476105" cy="923330"/>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显示百度网站的响应结果</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l">
              <a:lnSpc>
                <a:spcPct val="150000"/>
              </a:lnSpc>
              <a:buClrTx/>
              <a:buSzTx/>
              <a:buFontTx/>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在Postman主窗口下方</a:t>
            </a:r>
            <a:r>
              <a:rPr lang="zh-CN" altLang="en-US" sz="1800" dirty="0">
                <a:solidFill>
                  <a:srgbClr val="0070C0"/>
                </a:solidFill>
                <a:latin typeface="微软雅黑" panose="020B0503020204020204" pitchFamily="34" charset="-122"/>
                <a:ea typeface="微软雅黑" panose="020B0503020204020204" pitchFamily="34" charset="-122"/>
                <a:sym typeface="+mn-ea"/>
              </a:rPr>
              <a:t>显示百度网站的响应结果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pic>
        <p:nvPicPr>
          <p:cNvPr id="11" name="图片 10" descr="666"/>
          <p:cNvPicPr>
            <a:picLocks noChangeAspect="1"/>
          </p:cNvPicPr>
          <p:nvPr/>
        </p:nvPicPr>
        <p:blipFill>
          <a:blip r:embed="rId5"/>
          <a:stretch>
            <a:fillRect/>
          </a:stretch>
        </p:blipFill>
        <p:spPr>
          <a:xfrm>
            <a:off x="2927350" y="1870710"/>
            <a:ext cx="6874510" cy="4794885"/>
          </a:xfrm>
          <a:prstGeom prst="rect">
            <a:avLst/>
          </a:prstGeom>
          <a:ln>
            <a:solidFill>
              <a:schemeClr val="bg1">
                <a:lumMod val="65000"/>
              </a:schemeClr>
            </a:solidFill>
          </a:ln>
        </p:spPr>
      </p:pic>
      <p:pic>
        <p:nvPicPr>
          <p:cNvPr id="2" name="图片 1">
            <a:extLst>
              <a:ext uri="{FF2B5EF4-FFF2-40B4-BE49-F238E27FC236}">
                <a16:creationId xmlns:a16="http://schemas.microsoft.com/office/drawing/2014/main" id="{3C83AF96-87CB-0FF1-3E66-F59B8AB3B677}"/>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p>
        </p:txBody>
      </p:sp>
      <p:sp>
        <p:nvSpPr>
          <p:cNvPr id="9" name="圆角矩形 8"/>
          <p:cNvSpPr/>
          <p:nvPr/>
        </p:nvSpPr>
        <p:spPr>
          <a:xfrm>
            <a:off x="602615" y="98948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5" name="文本框 4"/>
          <p:cNvSpPr txBox="1"/>
          <p:nvPr/>
        </p:nvSpPr>
        <p:spPr>
          <a:xfrm flipH="1">
            <a:off x="691727" y="1125224"/>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4" name="1"/>
          <p:cNvSpPr txBox="1"/>
          <p:nvPr>
            <p:custDataLst>
              <p:tags r:id="rId1"/>
            </p:custDataLst>
          </p:nvPr>
        </p:nvSpPr>
        <p:spPr>
          <a:xfrm>
            <a:off x="2491105" y="837565"/>
            <a:ext cx="9476105" cy="923330"/>
          </a:xfrm>
          <a:prstGeom prst="rect">
            <a:avLst/>
          </a:prstGeom>
          <a:noFill/>
          <a:ln>
            <a:noFill/>
          </a:ln>
        </p:spPr>
        <p:txBody>
          <a:bodyPr wrap="square" rtlCol="0">
            <a:spAutoFit/>
          </a:bodyPr>
          <a:lstStyle/>
          <a:p>
            <a:pPr defTabSz="457200">
              <a:lnSpc>
                <a:spcPct val="150000"/>
              </a:lnSpc>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显示百度网站的响应结果</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l">
              <a:lnSpc>
                <a:spcPct val="150000"/>
              </a:lnSpc>
              <a:buClrTx/>
              <a:buSzTx/>
              <a:buFontTx/>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查看</a:t>
            </a:r>
            <a:r>
              <a:rPr lang="zh-CN" altLang="en-US" sz="1800" dirty="0">
                <a:solidFill>
                  <a:srgbClr val="0070C0"/>
                </a:solidFill>
                <a:latin typeface="微软雅黑" panose="020B0503020204020204" pitchFamily="34" charset="-122"/>
                <a:ea typeface="微软雅黑" panose="020B0503020204020204" pitchFamily="34" charset="-122"/>
                <a:sym typeface="+mn-ea"/>
              </a:rPr>
              <a:t>百度网站的断言结果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pic>
        <p:nvPicPr>
          <p:cNvPr id="2" name="图片 1" descr="777"/>
          <p:cNvPicPr>
            <a:picLocks noChangeAspect="1"/>
          </p:cNvPicPr>
          <p:nvPr/>
        </p:nvPicPr>
        <p:blipFill>
          <a:blip r:embed="rId5"/>
          <a:stretch>
            <a:fillRect/>
          </a:stretch>
        </p:blipFill>
        <p:spPr>
          <a:xfrm>
            <a:off x="2316480" y="1999615"/>
            <a:ext cx="8021955" cy="1539240"/>
          </a:xfrm>
          <a:prstGeom prst="rect">
            <a:avLst/>
          </a:prstGeom>
          <a:ln>
            <a:solidFill>
              <a:schemeClr val="bg1">
                <a:lumMod val="65000"/>
              </a:schemeClr>
            </a:solidFill>
          </a:ln>
        </p:spPr>
      </p:pic>
      <p:sp>
        <p:nvSpPr>
          <p:cNvPr id="3" name="文本框 2"/>
          <p:cNvSpPr txBox="1"/>
          <p:nvPr/>
        </p:nvSpPr>
        <p:spPr>
          <a:xfrm>
            <a:off x="2491105" y="3732530"/>
            <a:ext cx="7962900" cy="506730"/>
          </a:xfrm>
          <a:prstGeom prst="rect">
            <a:avLst/>
          </a:prstGeom>
          <a:noFill/>
        </p:spPr>
        <p:txBody>
          <a:bodyPr wrap="square" rtlCol="0" anchor="t">
            <a:spAutoFit/>
          </a:bodyPr>
          <a:lstStyle/>
          <a:p>
            <a:pPr algn="l">
              <a:lnSpc>
                <a:spcPct val="150000"/>
              </a:lnSpc>
              <a:buClrTx/>
              <a:buSzTx/>
              <a:buFontTx/>
            </a:pPr>
            <a:r>
              <a:rPr lang="zh-CN" altLang="en-US" sz="1800" dirty="0">
                <a:solidFill>
                  <a:srgbClr val="0070C0"/>
                </a:solidFill>
                <a:latin typeface="微软雅黑" panose="020B0503020204020204" pitchFamily="34" charset="-122"/>
                <a:ea typeface="微软雅黑" panose="020B0503020204020204" pitchFamily="34" charset="-122"/>
              </a:rPr>
              <a:t>断言失败</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界面如下图所示。</a:t>
            </a:r>
          </a:p>
        </p:txBody>
      </p:sp>
      <p:pic>
        <p:nvPicPr>
          <p:cNvPr id="4" name="图片 3" descr="888"/>
          <p:cNvPicPr>
            <a:picLocks noChangeAspect="1"/>
          </p:cNvPicPr>
          <p:nvPr/>
        </p:nvPicPr>
        <p:blipFill>
          <a:blip r:embed="rId6"/>
          <a:stretch>
            <a:fillRect/>
          </a:stretch>
        </p:blipFill>
        <p:spPr>
          <a:xfrm>
            <a:off x="2279015" y="4432935"/>
            <a:ext cx="8020050" cy="1565275"/>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1AE75ED4-0F8B-6BBF-78B7-E4342247DCDD}"/>
              </a:ext>
            </a:extLst>
          </p:cNvPr>
          <p:cNvPicPr>
            <a:picLocks noChangeAspect="1"/>
          </p:cNvPicPr>
          <p:nvPr>
            <p:custDataLst>
              <p:tags r:id="rId2"/>
            </p:custDataLst>
          </p:nvPr>
        </p:nvPicPr>
        <p:blipFill>
          <a:blip r:embed="rId7"/>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3213100"/>
            <a:ext cx="6494145"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掌握Postman的关联，能够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运用Postman关联完成有特定需求的接口测试</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p>
        </p:txBody>
      </p:sp>
      <p:pic>
        <p:nvPicPr>
          <p:cNvPr id="2" name="图片 1">
            <a:extLst>
              <a:ext uri="{FF2B5EF4-FFF2-40B4-BE49-F238E27FC236}">
                <a16:creationId xmlns:a16="http://schemas.microsoft.com/office/drawing/2014/main" id="{3BD6B8D2-23CF-2210-958E-26CA64EF774D}"/>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4799330" y="1413510"/>
            <a:ext cx="6815455" cy="424624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在接口测试中，</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关联是指两个或两个以上的接口互相存在依赖关系</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。例如，某个接口请求地址中的参数是另一个接口的响应结果中的数据，则说明这两个接口存在关联关系。在使用Postman做接口测试时，实现接口关联的方式是</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在Postman中设置环境变量或全局变量</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，具体实现步骤如下。</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（1）</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获取</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第1个接口请求的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响应结果</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（2）提取响应结果中的某个</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字段</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保存到Postman环境变量或全局变量中</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（3）在第2个接口的请求地址中</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引用环境变量或全局变量</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，引用方式为{{环境变量或全局变量}}。</a:t>
            </a:r>
          </a:p>
        </p:txBody>
      </p:sp>
      <p:pic>
        <p:nvPicPr>
          <p:cNvPr id="7" name="图片 6"/>
          <p:cNvPicPr>
            <a:picLocks noChangeAspect="1"/>
          </p:cNvPicPr>
          <p:nvPr/>
        </p:nvPicPr>
        <p:blipFill>
          <a:blip r:embed="rId4"/>
          <a:stretch>
            <a:fillRect/>
          </a:stretch>
        </p:blipFill>
        <p:spPr>
          <a:xfrm>
            <a:off x="839386" y="1413456"/>
            <a:ext cx="3715858" cy="4006159"/>
          </a:xfrm>
          <a:prstGeom prst="rect">
            <a:avLst/>
          </a:prstGeom>
        </p:spPr>
      </p:pic>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p>
        </p:txBody>
      </p:sp>
      <p:pic>
        <p:nvPicPr>
          <p:cNvPr id="2" name="图片 1">
            <a:extLst>
              <a:ext uri="{FF2B5EF4-FFF2-40B4-BE49-F238E27FC236}">
                <a16:creationId xmlns:a16="http://schemas.microsoft.com/office/drawing/2014/main" id="{ED7A3CF2-5CF2-26D3-6AF1-679BDBB2BDC9}"/>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29945"/>
          </a:xfrm>
          <a:prstGeom prst="rect">
            <a:avLst/>
          </a:prstGeom>
          <a:noFill/>
        </p:spPr>
        <p:txBody>
          <a:bodyPr wrap="square" lIns="91443" tIns="45720" rIns="91443" bIns="45720" rtlCol="0">
            <a:spAutoFit/>
          </a:bodyPr>
          <a:lstStyle/>
          <a:p>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接口测试</a:t>
            </a:r>
            <a:r>
              <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简介</a:t>
            </a: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4.1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837565"/>
            <a:ext cx="9693910" cy="92202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当在Postman中</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添加存在接口关联的HTTP请求</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时，需要在该接口的HTTP请求的Tests下方</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编写一段核心代码</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，具体如下所示。</a:t>
            </a: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p>
        </p:txBody>
      </p:sp>
      <p:grpSp>
        <p:nvGrpSpPr>
          <p:cNvPr id="7" name="组合 8"/>
          <p:cNvGrpSpPr/>
          <p:nvPr/>
        </p:nvGrpSpPr>
        <p:grpSpPr bwMode="auto">
          <a:xfrm>
            <a:off x="1556385" y="1964561"/>
            <a:ext cx="8498205" cy="2672080"/>
            <a:chOff x="920750" y="2283718"/>
            <a:chExt cx="8348851" cy="2673009"/>
          </a:xfrm>
        </p:grpSpPr>
        <p:sp>
          <p:nvSpPr>
            <p:cNvPr id="8" name="矩形 7"/>
            <p:cNvSpPr/>
            <p:nvPr/>
          </p:nvSpPr>
          <p:spPr>
            <a:xfrm>
              <a:off x="920750" y="2283718"/>
              <a:ext cx="8348851" cy="26730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schemeClr val="tx1"/>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sp>
          <p:nvSpPr>
            <p:cNvPr id="9" name="矩形 8"/>
            <p:cNvSpPr/>
            <p:nvPr/>
          </p:nvSpPr>
          <p:spPr>
            <a:xfrm>
              <a:off x="1064857" y="2380907"/>
              <a:ext cx="5397464" cy="2307757"/>
            </a:xfrm>
            <a:prstGeom prst="rect">
              <a:avLst/>
            </a:prstGeom>
          </p:spPr>
          <p:txBody>
            <a:bodyPr wrap="square">
              <a:spAutoFit/>
            </a:bodyPr>
            <a:lstStyle/>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//获取返回数据值并转为JSON格式保存到变量jsonData中</a:t>
              </a:r>
            </a:p>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var jsonData = </a:t>
              </a:r>
              <a:r>
                <a:rPr lang="it-IT" altLang="zh-CN" sz="16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sym typeface="+mn-ea"/>
                </a:rPr>
                <a:t>pm.response.json()</a:t>
              </a:r>
              <a:endPar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endParaRPr>
            </a:p>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//使用全局变量做容器</a:t>
              </a:r>
            </a:p>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pm.globals.</a:t>
              </a:r>
              <a:r>
                <a:rPr lang="it-IT" altLang="zh-CN" sz="16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sym typeface="+mn-ea"/>
                </a:rPr>
                <a:t>set("全局变量名",全局变量值)</a:t>
              </a:r>
            </a:p>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//使用环境变量做容器</a:t>
              </a:r>
            </a:p>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pm.environment.</a:t>
              </a:r>
              <a:r>
                <a:rPr lang="it-IT" altLang="zh-CN" sz="16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sym typeface="+mn-ea"/>
                </a:rPr>
                <a:t>set("环境变量名",环境变量值)</a:t>
              </a:r>
            </a:p>
          </p:txBody>
        </p:sp>
      </p:grpSp>
      <p:sp>
        <p:nvSpPr>
          <p:cNvPr id="4" name="圆角矩形标注 3"/>
          <p:cNvSpPr/>
          <p:nvPr/>
        </p:nvSpPr>
        <p:spPr>
          <a:xfrm>
            <a:off x="1556385" y="4869815"/>
            <a:ext cx="8495665" cy="1541145"/>
          </a:xfrm>
          <a:prstGeom prst="wedgeRoundRectCallout">
            <a:avLst>
              <a:gd name="adj1" fmla="val -22447"/>
              <a:gd name="adj2" fmla="val -67130"/>
              <a:gd name="adj3" fmla="val 1666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720850" y="5013960"/>
            <a:ext cx="8169910" cy="1322705"/>
          </a:xfrm>
          <a:prstGeom prst="rect">
            <a:avLst/>
          </a:prstGeom>
          <a:noFill/>
        </p:spPr>
        <p:txBody>
          <a:bodyPr wrap="square" rtlCol="0" anchor="t">
            <a:noAutofit/>
          </a:bodyPr>
          <a:lstStyle/>
          <a:p>
            <a:pPr>
              <a:lnSpc>
                <a:spcPct val="100000"/>
              </a:lnSpc>
            </a:pPr>
            <a:r>
              <a:rPr lang="zh-CN" altLang="en-US" sz="1600" dirty="0">
                <a:solidFill>
                  <a:schemeClr val="bg1"/>
                </a:solidFill>
                <a:latin typeface="微软雅黑" panose="020B0503020204020204" pitchFamily="34" charset="-122"/>
                <a:ea typeface="微软雅黑" panose="020B0503020204020204" pitchFamily="34" charset="-122"/>
              </a:rPr>
              <a:t>值得一提的是，在Postman中，可以设置多组环境变量，但是只能设置一组全局变量。二者的区别是，环境变量需要在特定的测试环境中才能引用其中的变量，全局变量作用于整个Postman，在Postman中的所有请求都可以直接引用全局变量中的变量，而不用指定测试环境。当在Postman的环境变量和全局变量中设置了同一个变量时，环境变量的优先级比全局变量的优先级高。</a:t>
            </a:r>
          </a:p>
        </p:txBody>
      </p:sp>
      <p:pic>
        <p:nvPicPr>
          <p:cNvPr id="2" name="图片 1">
            <a:extLst>
              <a:ext uri="{FF2B5EF4-FFF2-40B4-BE49-F238E27FC236}">
                <a16:creationId xmlns:a16="http://schemas.microsoft.com/office/drawing/2014/main" id="{B7B155B2-185E-50BF-DB20-B0F93E78B232}"/>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1"/>
          <p:cNvSpPr txBox="1"/>
          <p:nvPr>
            <p:custDataLst>
              <p:tags r:id="rId1"/>
            </p:custDataLst>
          </p:nvPr>
        </p:nvSpPr>
        <p:spPr>
          <a:xfrm>
            <a:off x="910590" y="765810"/>
            <a:ext cx="8832215" cy="506730"/>
          </a:xfrm>
          <a:prstGeom prst="rect">
            <a:avLst/>
          </a:prstGeom>
          <a:noFill/>
          <a:ln>
            <a:noFill/>
          </a:ln>
        </p:spPr>
        <p:txBody>
          <a:bodyPr wrap="square" rtlCol="0">
            <a:spAutoFit/>
          </a:bodyPr>
          <a:lstStyle/>
          <a:p>
            <a:pPr marL="0" marR="0" lvl="0" indent="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下面通过一个案例演示Postman接口关联的实现，具体操作步骤如下。</a:t>
            </a: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p>
        </p:txBody>
      </p:sp>
      <p:sp>
        <p:nvSpPr>
          <p:cNvPr id="9" name="圆角矩形 8"/>
          <p:cNvSpPr/>
          <p:nvPr/>
        </p:nvSpPr>
        <p:spPr>
          <a:xfrm>
            <a:off x="961390" y="13393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475109"/>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0" name="1"/>
          <p:cNvSpPr txBox="1"/>
          <p:nvPr>
            <p:custDataLst>
              <p:tags r:id="rId2"/>
            </p:custDataLst>
          </p:nvPr>
        </p:nvSpPr>
        <p:spPr>
          <a:xfrm>
            <a:off x="2916980" y="1246444"/>
            <a:ext cx="7937288"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添加查询天气接口</a:t>
            </a:r>
            <a:endParaRPr kumimoji="0"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sym typeface="+mn-ea"/>
              </a:rPr>
              <a:t>查询天气接口的请求信息</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14" name="图片 13" descr="111"/>
          <p:cNvPicPr>
            <a:picLocks noChangeAspect="1"/>
          </p:cNvPicPr>
          <p:nvPr/>
        </p:nvPicPr>
        <p:blipFill>
          <a:blip r:embed="rId6"/>
          <a:stretch>
            <a:fillRect/>
          </a:stretch>
        </p:blipFill>
        <p:spPr>
          <a:xfrm>
            <a:off x="1343025" y="2493645"/>
            <a:ext cx="9874250" cy="3396615"/>
          </a:xfrm>
          <a:prstGeom prst="rect">
            <a:avLst/>
          </a:prstGeom>
          <a:ln>
            <a:solidFill>
              <a:schemeClr val="bg1">
                <a:lumMod val="65000"/>
              </a:schemeClr>
            </a:solidFill>
          </a:ln>
        </p:spPr>
      </p:pic>
      <p:pic>
        <p:nvPicPr>
          <p:cNvPr id="2" name="图片 1">
            <a:extLst>
              <a:ext uri="{FF2B5EF4-FFF2-40B4-BE49-F238E27FC236}">
                <a16:creationId xmlns:a16="http://schemas.microsoft.com/office/drawing/2014/main" id="{72FA1DD0-E989-D661-140B-934FEB5A0F8D}"/>
              </a:ext>
            </a:extLst>
          </p:cNvPr>
          <p:cNvPicPr>
            <a:picLocks noChangeAspect="1"/>
          </p:cNvPicPr>
          <p:nvPr>
            <p:custDataLst>
              <p:tags r:id="rId3"/>
            </p:custDataLst>
          </p:nvPr>
        </p:nvPicPr>
        <p:blipFill>
          <a:blip r:embed="rId7"/>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p>
        </p:txBody>
      </p:sp>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0" name="1"/>
          <p:cNvSpPr txBox="1"/>
          <p:nvPr>
            <p:custDataLst>
              <p:tags r:id="rId1"/>
            </p:custDataLst>
          </p:nvPr>
        </p:nvSpPr>
        <p:spPr>
          <a:xfrm>
            <a:off x="2916980" y="815914"/>
            <a:ext cx="7937288"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编写实现接口关联的核心代码</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显示</a:t>
            </a:r>
            <a:r>
              <a:rPr lang="zh-CN" altLang="en-US" sz="1800" dirty="0">
                <a:solidFill>
                  <a:srgbClr val="0070C0"/>
                </a:solidFill>
                <a:latin typeface="微软雅黑" panose="020B0503020204020204" pitchFamily="34" charset="-122"/>
                <a:ea typeface="微软雅黑" panose="020B0503020204020204" pitchFamily="34" charset="-122"/>
                <a:sym typeface="+mn-ea"/>
              </a:rPr>
              <a:t>查询天气接口的响应结果，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2" name="图片 1" descr="222"/>
          <p:cNvPicPr>
            <a:picLocks noChangeAspect="1"/>
          </p:cNvPicPr>
          <p:nvPr/>
        </p:nvPicPr>
        <p:blipFill>
          <a:blip r:embed="rId5"/>
          <a:stretch>
            <a:fillRect/>
          </a:stretch>
        </p:blipFill>
        <p:spPr>
          <a:xfrm>
            <a:off x="2207260" y="1845945"/>
            <a:ext cx="8585200" cy="4723765"/>
          </a:xfrm>
          <a:prstGeom prst="rect">
            <a:avLst/>
          </a:prstGeom>
          <a:ln>
            <a:solidFill>
              <a:schemeClr val="bg1">
                <a:lumMod val="65000"/>
              </a:schemeClr>
            </a:solidFill>
          </a:ln>
        </p:spPr>
      </p:pic>
      <p:pic>
        <p:nvPicPr>
          <p:cNvPr id="3" name="图片 2">
            <a:extLst>
              <a:ext uri="{FF2B5EF4-FFF2-40B4-BE49-F238E27FC236}">
                <a16:creationId xmlns:a16="http://schemas.microsoft.com/office/drawing/2014/main" id="{EA852612-1FDF-B25E-FBF6-4BF54F53DF33}"/>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p>
        </p:txBody>
      </p:sp>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0" name="1"/>
          <p:cNvSpPr txBox="1"/>
          <p:nvPr>
            <p:custDataLst>
              <p:tags r:id="rId1"/>
            </p:custDataLst>
          </p:nvPr>
        </p:nvSpPr>
        <p:spPr>
          <a:xfrm>
            <a:off x="2916980" y="815914"/>
            <a:ext cx="7937288"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编写实现接口关联的核心代码</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将准备好的</a:t>
            </a:r>
            <a:r>
              <a:rPr lang="zh-CN" altLang="en-US" sz="1800" dirty="0">
                <a:solidFill>
                  <a:srgbClr val="0070C0"/>
                </a:solidFill>
                <a:latin typeface="微软雅黑" panose="020B0503020204020204" pitchFamily="34" charset="-122"/>
                <a:ea typeface="微软雅黑" panose="020B0503020204020204" pitchFamily="34" charset="-122"/>
                <a:sym typeface="+mn-ea"/>
              </a:rPr>
              <a:t>实现接口关联的核心代码添加到Tests下方</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3" name="图片 2" descr="333"/>
          <p:cNvPicPr>
            <a:picLocks noChangeAspect="1"/>
          </p:cNvPicPr>
          <p:nvPr/>
        </p:nvPicPr>
        <p:blipFill>
          <a:blip r:embed="rId5"/>
          <a:stretch>
            <a:fillRect/>
          </a:stretch>
        </p:blipFill>
        <p:spPr>
          <a:xfrm>
            <a:off x="1343025" y="2061845"/>
            <a:ext cx="9937750" cy="4038600"/>
          </a:xfrm>
          <a:prstGeom prst="rect">
            <a:avLst/>
          </a:prstGeom>
          <a:ln>
            <a:solidFill>
              <a:schemeClr val="bg1">
                <a:lumMod val="65000"/>
              </a:schemeClr>
            </a:solidFill>
          </a:ln>
        </p:spPr>
      </p:pic>
      <p:pic>
        <p:nvPicPr>
          <p:cNvPr id="2" name="图片 1">
            <a:extLst>
              <a:ext uri="{FF2B5EF4-FFF2-40B4-BE49-F238E27FC236}">
                <a16:creationId xmlns:a16="http://schemas.microsoft.com/office/drawing/2014/main" id="{EB180F49-6EA4-1810-2C2F-C979A556D068}"/>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p>
        </p:txBody>
      </p:sp>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0" name="1"/>
          <p:cNvSpPr txBox="1"/>
          <p:nvPr>
            <p:custDataLst>
              <p:tags r:id="rId1"/>
            </p:custDataLst>
          </p:nvPr>
        </p:nvSpPr>
        <p:spPr>
          <a:xfrm>
            <a:off x="2917190" y="815975"/>
            <a:ext cx="8737600"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编写实现接口关联的核心代码</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待请求发送成功后，单击Postman主窗口左侧的Environments，再单击Globals，会弹出</a:t>
            </a:r>
            <a:r>
              <a:rPr lang="zh-CN" altLang="en-US" sz="1800" dirty="0">
                <a:solidFill>
                  <a:srgbClr val="0070C0"/>
                </a:solidFill>
                <a:latin typeface="微软雅黑" panose="020B0503020204020204" pitchFamily="34" charset="-122"/>
                <a:ea typeface="微软雅黑" panose="020B0503020204020204" pitchFamily="34" charset="-122"/>
                <a:sym typeface="+mn-ea"/>
              </a:rPr>
              <a:t>Globals界面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2" name="图片 1" descr="444"/>
          <p:cNvPicPr>
            <a:picLocks noChangeAspect="1"/>
          </p:cNvPicPr>
          <p:nvPr/>
        </p:nvPicPr>
        <p:blipFill>
          <a:blip r:embed="rId5"/>
          <a:stretch>
            <a:fillRect/>
          </a:stretch>
        </p:blipFill>
        <p:spPr>
          <a:xfrm>
            <a:off x="2999105" y="2277745"/>
            <a:ext cx="8432800" cy="4227195"/>
          </a:xfrm>
          <a:prstGeom prst="rect">
            <a:avLst/>
          </a:prstGeom>
          <a:ln>
            <a:solidFill>
              <a:schemeClr val="bg1">
                <a:lumMod val="65000"/>
              </a:schemeClr>
            </a:solidFill>
          </a:ln>
        </p:spPr>
      </p:pic>
      <p:pic>
        <p:nvPicPr>
          <p:cNvPr id="3" name="图片 2">
            <a:extLst>
              <a:ext uri="{FF2B5EF4-FFF2-40B4-BE49-F238E27FC236}">
                <a16:creationId xmlns:a16="http://schemas.microsoft.com/office/drawing/2014/main" id="{5B7D82CC-1C24-2B42-A6B8-B71C57FF21A0}"/>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p>
        </p:txBody>
      </p:sp>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0" name="1"/>
          <p:cNvSpPr txBox="1"/>
          <p:nvPr>
            <p:custDataLst>
              <p:tags r:id="rId1"/>
            </p:custDataLst>
          </p:nvPr>
        </p:nvSpPr>
        <p:spPr>
          <a:xfrm>
            <a:off x="2917190" y="815975"/>
            <a:ext cx="8737600"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添加百度搜索接口</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sym typeface="+mn-ea"/>
              </a:rPr>
              <a:t>百度搜索接口的请求信息</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3" name="图片 2" descr="555"/>
          <p:cNvPicPr>
            <a:picLocks noChangeAspect="1"/>
          </p:cNvPicPr>
          <p:nvPr/>
        </p:nvPicPr>
        <p:blipFill>
          <a:blip r:embed="rId5"/>
          <a:stretch>
            <a:fillRect/>
          </a:stretch>
        </p:blipFill>
        <p:spPr>
          <a:xfrm>
            <a:off x="1198880" y="1990090"/>
            <a:ext cx="10375900" cy="3998595"/>
          </a:xfrm>
          <a:prstGeom prst="rect">
            <a:avLst/>
          </a:prstGeom>
          <a:ln>
            <a:solidFill>
              <a:schemeClr val="bg1">
                <a:lumMod val="65000"/>
              </a:schemeClr>
            </a:solidFill>
          </a:ln>
        </p:spPr>
      </p:pic>
      <p:pic>
        <p:nvPicPr>
          <p:cNvPr id="2" name="图片 1">
            <a:extLst>
              <a:ext uri="{FF2B5EF4-FFF2-40B4-BE49-F238E27FC236}">
                <a16:creationId xmlns:a16="http://schemas.microsoft.com/office/drawing/2014/main" id="{79E80ADA-A4B5-7D69-9EE4-00CD75E16E11}"/>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p>
        </p:txBody>
      </p:sp>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0" name="1"/>
          <p:cNvSpPr txBox="1"/>
          <p:nvPr>
            <p:custDataLst>
              <p:tags r:id="rId1"/>
            </p:custDataLst>
          </p:nvPr>
        </p:nvSpPr>
        <p:spPr>
          <a:xfrm>
            <a:off x="2917190" y="815975"/>
            <a:ext cx="8737600"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添加百度搜索接口</a:t>
            </a:r>
          </a:p>
          <a:p>
            <a:pPr defTabSz="457200">
              <a:lnSpc>
                <a:spcPct val="150000"/>
              </a:lnSpc>
              <a:defRPr/>
            </a:pPr>
            <a:r>
              <a:rPr lang="zh-CN" altLang="en-US" sz="1800" dirty="0">
                <a:solidFill>
                  <a:srgbClr val="0070C0"/>
                </a:solidFill>
                <a:latin typeface="微软雅黑" panose="020B0503020204020204" pitchFamily="34" charset="-122"/>
                <a:ea typeface="微软雅黑" panose="020B0503020204020204" pitchFamily="34" charset="-122"/>
                <a:sym typeface="+mn-ea"/>
              </a:rPr>
              <a:t>百度搜索接口的响应结果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2" name="图片 1" descr="666"/>
          <p:cNvPicPr>
            <a:picLocks noChangeAspect="1"/>
          </p:cNvPicPr>
          <p:nvPr/>
        </p:nvPicPr>
        <p:blipFill>
          <a:blip r:embed="rId5"/>
          <a:stretch>
            <a:fillRect/>
          </a:stretch>
        </p:blipFill>
        <p:spPr>
          <a:xfrm>
            <a:off x="1198880" y="1990090"/>
            <a:ext cx="10255885" cy="4163695"/>
          </a:xfrm>
          <a:prstGeom prst="rect">
            <a:avLst/>
          </a:prstGeom>
          <a:ln>
            <a:solidFill>
              <a:schemeClr val="bg1">
                <a:lumMod val="65000"/>
              </a:schemeClr>
            </a:solidFill>
          </a:ln>
        </p:spPr>
      </p:pic>
      <p:pic>
        <p:nvPicPr>
          <p:cNvPr id="3" name="图片 2">
            <a:extLst>
              <a:ext uri="{FF2B5EF4-FFF2-40B4-BE49-F238E27FC236}">
                <a16:creationId xmlns:a16="http://schemas.microsoft.com/office/drawing/2014/main" id="{CA077C11-D497-A288-59B8-2AFD1D380DA1}"/>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3213100"/>
            <a:ext cx="6494145"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掌握Postman的参数化，能够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运用Postman参数化完成有特定需求的接口测试</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2" name="图片 1">
            <a:extLst>
              <a:ext uri="{FF2B5EF4-FFF2-40B4-BE49-F238E27FC236}">
                <a16:creationId xmlns:a16="http://schemas.microsoft.com/office/drawing/2014/main" id="{64E84401-8B2C-1293-6BF9-E2FBD0108334}"/>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4799330" y="1413510"/>
            <a:ext cx="6815455" cy="299974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在接口测试中，</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参数化是将测试数据组织到数据文件中</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，通过测试人员对编写的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脚本不断更新迭代</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，使用不同的测试数据</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对接口进行测试</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，例如，在测试单个接口时，如果</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测试数据不相同</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，则可以</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使用参数化</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提高脚本</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复用率</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使用Postman做接口测试时，实现参数化的关键步骤是将测试数据保存在数据文件中单独维护，然后引用数据文件实现脚本迭代调用。在Postman中</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常用</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数据文件格式有CSV和JSON</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p:txBody>
      </p:sp>
      <p:pic>
        <p:nvPicPr>
          <p:cNvPr id="7" name="图片 6"/>
          <p:cNvPicPr>
            <a:picLocks noChangeAspect="1"/>
          </p:cNvPicPr>
          <p:nvPr/>
        </p:nvPicPr>
        <p:blipFill>
          <a:blip r:embed="rId4"/>
          <a:stretch>
            <a:fillRect/>
          </a:stretch>
        </p:blipFill>
        <p:spPr>
          <a:xfrm>
            <a:off x="839386" y="1413456"/>
            <a:ext cx="3715858" cy="4006159"/>
          </a:xfrm>
          <a:prstGeom prst="rect">
            <a:avLst/>
          </a:prstGeom>
        </p:spPr>
      </p:pic>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3" name="图片 2">
            <a:extLst>
              <a:ext uri="{FF2B5EF4-FFF2-40B4-BE49-F238E27FC236}">
                <a16:creationId xmlns:a16="http://schemas.microsoft.com/office/drawing/2014/main" id="{1767674B-A598-B25D-0FDD-AD69D1B6ED23}"/>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105283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在Postman中</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常用的数据文件格式</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有两种，具体介绍如下。</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sp>
        <p:nvSpPr>
          <p:cNvPr id="8" name="原创设计师QQ598969553          _3"/>
          <p:cNvSpPr/>
          <p:nvPr/>
        </p:nvSpPr>
        <p:spPr>
          <a:xfrm>
            <a:off x="1002665" y="2235835"/>
            <a:ext cx="4590415" cy="2077720"/>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原创设计师QQ598969553          _4"/>
          <p:cNvSpPr/>
          <p:nvPr/>
        </p:nvSpPr>
        <p:spPr>
          <a:xfrm>
            <a:off x="1335725" y="2627115"/>
            <a:ext cx="3923980" cy="1383665"/>
          </a:xfrm>
          <a:prstGeom prst="rect">
            <a:avLst/>
          </a:prstGeom>
        </p:spPr>
        <p:txBody>
          <a:bodyPr wrap="square">
            <a:spAutoFit/>
          </a:bodyPr>
          <a:lstStyle/>
          <a:p>
            <a:pPr algn="l">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CSV是一种常用的文件格式，在CSV文件中主要</a:t>
            </a:r>
            <a:r>
              <a:rPr lang="zh-CN" altLang="en-US" sz="1400" dirty="0">
                <a:solidFill>
                  <a:srgbClr val="0070C0"/>
                </a:solidFill>
                <a:latin typeface="微软雅黑" panose="020B0503020204020204" pitchFamily="34" charset="-122"/>
                <a:ea typeface="微软雅黑" panose="020B0503020204020204" pitchFamily="34" charset="-122"/>
                <a:cs typeface="+mn-ea"/>
                <a:sym typeface="+mn-lt"/>
              </a:rPr>
              <a:t>以纯文本形式存储数据</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，数据之间以</a:t>
            </a:r>
            <a:r>
              <a:rPr lang="zh-CN" altLang="en-US" sz="1400" dirty="0">
                <a:solidFill>
                  <a:srgbClr val="0070C0"/>
                </a:solidFill>
                <a:latin typeface="微软雅黑" panose="020B0503020204020204" pitchFamily="34" charset="-122"/>
                <a:ea typeface="微软雅黑" panose="020B0503020204020204" pitchFamily="34" charset="-122"/>
                <a:cs typeface="+mn-ea"/>
                <a:sym typeface="+mn-lt"/>
              </a:rPr>
              <a:t>逗号分隔</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，格式简单，但是不能存储元组、列表、字典和bool类型的数据。</a:t>
            </a:r>
          </a:p>
        </p:txBody>
      </p:sp>
      <p:sp>
        <p:nvSpPr>
          <p:cNvPr id="10" name="原创设计师QQ598969553          _5"/>
          <p:cNvSpPr/>
          <p:nvPr/>
        </p:nvSpPr>
        <p:spPr>
          <a:xfrm>
            <a:off x="6379845" y="2142490"/>
            <a:ext cx="4590415" cy="2171065"/>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原创设计师QQ598969553          _6"/>
          <p:cNvSpPr/>
          <p:nvPr/>
        </p:nvSpPr>
        <p:spPr>
          <a:xfrm>
            <a:off x="1657956" y="2001848"/>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12" name="原创设计师QQ598969553          _7"/>
          <p:cNvSpPr txBox="1"/>
          <p:nvPr/>
        </p:nvSpPr>
        <p:spPr>
          <a:xfrm>
            <a:off x="1889202" y="2051646"/>
            <a:ext cx="2797972" cy="337185"/>
          </a:xfrm>
          <a:prstGeom prst="rect">
            <a:avLst/>
          </a:prstGeom>
          <a:noFill/>
        </p:spPr>
        <p:txBody>
          <a:bodyPr wrap="square" rtlCol="0">
            <a:spAutoFit/>
          </a:bodyPr>
          <a:lstStyle/>
          <a:p>
            <a:pPr lvl="0" algn="ctr" defTabSz="1216660">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CSV</a:t>
            </a:r>
          </a:p>
        </p:txBody>
      </p:sp>
      <p:sp>
        <p:nvSpPr>
          <p:cNvPr id="13" name="原创设计师QQ598969553          _8"/>
          <p:cNvSpPr/>
          <p:nvPr/>
        </p:nvSpPr>
        <p:spPr>
          <a:xfrm>
            <a:off x="7035136" y="1949853"/>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14" name="原创设计师QQ598969553          _9"/>
          <p:cNvSpPr txBox="1"/>
          <p:nvPr/>
        </p:nvSpPr>
        <p:spPr>
          <a:xfrm>
            <a:off x="7247332" y="2002131"/>
            <a:ext cx="2797972" cy="337185"/>
          </a:xfrm>
          <a:prstGeom prst="rect">
            <a:avLst/>
          </a:prstGeom>
          <a:noFill/>
        </p:spPr>
        <p:txBody>
          <a:bodyPr wrap="square" rtlCol="0">
            <a:spAutoFit/>
          </a:bodyPr>
          <a:lstStyle/>
          <a:p>
            <a:pPr lvl="0" algn="ctr" defTabSz="1216660">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JSON</a:t>
            </a:r>
          </a:p>
        </p:txBody>
      </p:sp>
      <p:sp>
        <p:nvSpPr>
          <p:cNvPr id="15" name="原创设计师QQ598969553          _10"/>
          <p:cNvSpPr/>
          <p:nvPr/>
        </p:nvSpPr>
        <p:spPr>
          <a:xfrm>
            <a:off x="6712905" y="2540278"/>
            <a:ext cx="3923980" cy="1060450"/>
          </a:xfrm>
          <a:prstGeom prst="rect">
            <a:avLst/>
          </a:prstGeom>
        </p:spPr>
        <p:txBody>
          <a:bodyPr wrap="square">
            <a:spAutoFit/>
          </a:bodyPr>
          <a:lstStyle/>
          <a:p>
            <a:pPr lvl="0" algn="l">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JSON也是一种常用的文件格式，该文件格式的</a:t>
            </a:r>
            <a:r>
              <a:rPr lang="zh-CN" altLang="en-US" sz="1400" dirty="0">
                <a:solidFill>
                  <a:srgbClr val="0070C0"/>
                </a:solidFill>
                <a:latin typeface="微软雅黑" panose="020B0503020204020204" pitchFamily="34" charset="-122"/>
                <a:ea typeface="微软雅黑" panose="020B0503020204020204" pitchFamily="34" charset="-122"/>
                <a:cs typeface="+mn-ea"/>
                <a:sym typeface="+mn-lt"/>
              </a:rPr>
              <a:t>数据由键值对组成</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，能够</a:t>
            </a:r>
            <a:r>
              <a:rPr lang="zh-CN" altLang="en-US" sz="1400" dirty="0">
                <a:solidFill>
                  <a:srgbClr val="0070C0"/>
                </a:solidFill>
                <a:latin typeface="微软雅黑" panose="020B0503020204020204" pitchFamily="34" charset="-122"/>
                <a:ea typeface="微软雅黑" panose="020B0503020204020204" pitchFamily="34" charset="-122"/>
                <a:cs typeface="+mn-ea"/>
                <a:sym typeface="+mn-lt"/>
              </a:rPr>
              <a:t>存储元组、列表、字典等类型的数据</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p>
        </p:txBody>
      </p:sp>
      <p:pic>
        <p:nvPicPr>
          <p:cNvPr id="3" name="图片 2">
            <a:extLst>
              <a:ext uri="{FF2B5EF4-FFF2-40B4-BE49-F238E27FC236}">
                <a16:creationId xmlns:a16="http://schemas.microsoft.com/office/drawing/2014/main" id="{91894889-E4B7-D62B-0B06-5534B9E82DD1}"/>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5"/>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935354" y="3213770"/>
            <a:ext cx="5669299"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了解接口测试的简介，能够描述</a:t>
            </a:r>
            <a:r>
              <a:rPr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接口测试的原理与实现方式</a:t>
            </a:r>
            <a:endParaRPr lang="zh-CN" sz="2000"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p>
        </p:txBody>
      </p:sp>
      <p:pic>
        <p:nvPicPr>
          <p:cNvPr id="2" name="图片 1">
            <a:extLst>
              <a:ext uri="{FF2B5EF4-FFF2-40B4-BE49-F238E27FC236}">
                <a16:creationId xmlns:a16="http://schemas.microsoft.com/office/drawing/2014/main" id="{FD8E4E79-CC91-38EE-382D-D9EFB90AFD1E}"/>
              </a:ext>
            </a:extLst>
          </p:cNvPr>
          <p:cNvPicPr>
            <a:picLocks noChangeAspect="1"/>
          </p:cNvPicPr>
          <p:nvPr>
            <p:custDataLst>
              <p:tags r:id="rId1"/>
            </p:custDataLst>
          </p:nvPr>
        </p:nvPicPr>
        <p:blipFill>
          <a:blip r:embed="rId6"/>
          <a:stretch>
            <a:fillRect/>
          </a:stretch>
        </p:blipFill>
        <p:spPr>
          <a:xfrm>
            <a:off x="8739888" y="30533"/>
            <a:ext cx="2864766" cy="947581"/>
          </a:xfrm>
          <a:prstGeom prst="rect">
            <a:avLst/>
          </a:prstGeom>
        </p:spPr>
      </p:pic>
      <p:pic>
        <p:nvPicPr>
          <p:cNvPr id="3" name="图片 2">
            <a:extLst>
              <a:ext uri="{FF2B5EF4-FFF2-40B4-BE49-F238E27FC236}">
                <a16:creationId xmlns:a16="http://schemas.microsoft.com/office/drawing/2014/main" id="{8B19D3F0-C827-9868-9604-53246CE5DEC3}"/>
              </a:ext>
            </a:extLst>
          </p:cNvPr>
          <p:cNvPicPr>
            <a:picLocks noChangeAspect="1"/>
          </p:cNvPicPr>
          <p:nvPr>
            <p:custDataLst>
              <p:tags r:id="rId2"/>
            </p:custDataLst>
          </p:nvPr>
        </p:nvPicPr>
        <p:blipFill>
          <a:blip r:embed="rId6"/>
          <a:stretch>
            <a:fillRect/>
          </a:stretch>
        </p:blipFill>
        <p:spPr>
          <a:xfrm>
            <a:off x="8892288" y="182933"/>
            <a:ext cx="2864766" cy="94758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1052830"/>
            <a:ext cx="9795510" cy="299974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为了让读者掌握参数化的应用，下面通过一个案例</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演示Postman参数化</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的实现，在本案例中，要求使用Postman发送一个请求，查询手机号的运营商，其中，测试的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手机号需要保存在CSV格式的文件中</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查询手机号运营商的接口信息如下。</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请求方法</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：GET。</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请求地址</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：http://cx.shouji.360.cn/phonearea.php。</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请求体参数</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：number，11位手机号，如13012345678。</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3" name="图片 2">
            <a:extLst>
              <a:ext uri="{FF2B5EF4-FFF2-40B4-BE49-F238E27FC236}">
                <a16:creationId xmlns:a16="http://schemas.microsoft.com/office/drawing/2014/main" id="{5E168C6E-0AA4-358B-416E-AA531F80B365}"/>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98171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手机号运营商接口的请求信息</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3" name="图片 2" descr="777"/>
          <p:cNvPicPr>
            <a:picLocks noChangeAspect="1"/>
          </p:cNvPicPr>
          <p:nvPr/>
        </p:nvPicPr>
        <p:blipFill>
          <a:blip r:embed="rId4"/>
          <a:stretch>
            <a:fillRect/>
          </a:stretch>
        </p:blipFill>
        <p:spPr>
          <a:xfrm>
            <a:off x="1127125" y="1773555"/>
            <a:ext cx="10264775" cy="3978275"/>
          </a:xfrm>
          <a:prstGeom prst="rect">
            <a:avLst/>
          </a:prstGeom>
          <a:ln>
            <a:solidFill>
              <a:schemeClr val="bg1">
                <a:lumMod val="65000"/>
              </a:schemeClr>
            </a:solidFill>
          </a:ln>
        </p:spPr>
      </p:pic>
      <p:pic>
        <p:nvPicPr>
          <p:cNvPr id="4" name="图片 3">
            <a:extLst>
              <a:ext uri="{FF2B5EF4-FFF2-40B4-BE49-F238E27FC236}">
                <a16:creationId xmlns:a16="http://schemas.microsoft.com/office/drawing/2014/main" id="{8A32F3C6-CF54-A728-5AE4-31F942F98366}"/>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98171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手机号运营商接口的响应结果</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4" name="图片 3" descr="888"/>
          <p:cNvPicPr>
            <a:picLocks noChangeAspect="1"/>
          </p:cNvPicPr>
          <p:nvPr/>
        </p:nvPicPr>
        <p:blipFill>
          <a:blip r:embed="rId4"/>
          <a:stretch>
            <a:fillRect/>
          </a:stretch>
        </p:blipFill>
        <p:spPr>
          <a:xfrm>
            <a:off x="1774825" y="1557655"/>
            <a:ext cx="8649335" cy="4907280"/>
          </a:xfrm>
          <a:prstGeom prst="rect">
            <a:avLst/>
          </a:prstGeom>
          <a:ln>
            <a:solidFill>
              <a:schemeClr val="bg1">
                <a:lumMod val="65000"/>
              </a:schemeClr>
            </a:solidFill>
          </a:ln>
        </p:spPr>
      </p:pic>
      <p:pic>
        <p:nvPicPr>
          <p:cNvPr id="3" name="图片 2">
            <a:extLst>
              <a:ext uri="{FF2B5EF4-FFF2-40B4-BE49-F238E27FC236}">
                <a16:creationId xmlns:a16="http://schemas.microsoft.com/office/drawing/2014/main" id="{E5C29199-D703-FA88-C9C0-29816312FEDB}"/>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98171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JSON格式的响应结果</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3" name="图片 2" descr="999"/>
          <p:cNvPicPr>
            <a:picLocks noChangeAspect="1"/>
          </p:cNvPicPr>
          <p:nvPr/>
        </p:nvPicPr>
        <p:blipFill>
          <a:blip r:embed="rId4"/>
          <a:stretch>
            <a:fillRect/>
          </a:stretch>
        </p:blipFill>
        <p:spPr>
          <a:xfrm>
            <a:off x="2783205" y="1630045"/>
            <a:ext cx="6751320" cy="4826635"/>
          </a:xfrm>
          <a:prstGeom prst="rect">
            <a:avLst/>
          </a:prstGeom>
          <a:ln>
            <a:solidFill>
              <a:schemeClr val="bg1">
                <a:lumMod val="65000"/>
              </a:schemeClr>
            </a:solidFill>
          </a:ln>
        </p:spPr>
      </p:pic>
      <p:pic>
        <p:nvPicPr>
          <p:cNvPr id="4" name="图片 3">
            <a:extLst>
              <a:ext uri="{FF2B5EF4-FFF2-40B4-BE49-F238E27FC236}">
                <a16:creationId xmlns:a16="http://schemas.microsoft.com/office/drawing/2014/main" id="{E9E7D213-73FE-0610-2821-3743D9EAB813}"/>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942340" y="909320"/>
            <a:ext cx="5339080" cy="466153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如果需要</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测试多个手机号</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，按照上述接口测试的方法，则需要不断修改请求地址中参数number的值发送请求。为了提高测试的效率，可以使用</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参数化的方式测试多个手机号的运营商</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。首先新建一个文本文档，并将其命名为mobile_test01，</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mobile_test01.txt文件</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中的内容如右图所示。</a:t>
            </a:r>
          </a:p>
          <a:p>
            <a:pPr marL="0" marR="0" lvl="0" algn="l" defTabSz="457200" eaLnBrk="1" fontAlgn="auto" latinLnBrk="0" hangingPunct="1">
              <a:lnSpc>
                <a:spcPct val="150000"/>
              </a:lnSpc>
              <a:spcBef>
                <a:spcPts val="0"/>
              </a:spcBef>
              <a:spcAft>
                <a:spcPts val="0"/>
              </a:spcAft>
              <a:buClrTx/>
              <a:buSzTx/>
              <a:buFontTx/>
              <a:buNone/>
              <a:defRPr/>
            </a:pP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将mobile_test01.txt文件的后缀名.txt修改为.csv。单击</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上图</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菜单栏中的“文件（F）”选项，会出现一个列表，单击该列表中的“另存为”，会弹出一个</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另存为对话框</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，如右图所示。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5" name="图片 4" descr="111"/>
          <p:cNvPicPr>
            <a:picLocks noChangeAspect="1"/>
          </p:cNvPicPr>
          <p:nvPr/>
        </p:nvPicPr>
        <p:blipFill>
          <a:blip r:embed="rId4"/>
          <a:stretch>
            <a:fillRect/>
          </a:stretch>
        </p:blipFill>
        <p:spPr>
          <a:xfrm>
            <a:off x="6598920" y="1125855"/>
            <a:ext cx="4554855" cy="2007870"/>
          </a:xfrm>
          <a:prstGeom prst="rect">
            <a:avLst/>
          </a:prstGeom>
        </p:spPr>
      </p:pic>
      <p:pic>
        <p:nvPicPr>
          <p:cNvPr id="7" name="图片 6" descr="222"/>
          <p:cNvPicPr>
            <a:picLocks noChangeAspect="1"/>
          </p:cNvPicPr>
          <p:nvPr/>
        </p:nvPicPr>
        <p:blipFill>
          <a:blip r:embed="rId5"/>
          <a:stretch>
            <a:fillRect/>
          </a:stretch>
        </p:blipFill>
        <p:spPr>
          <a:xfrm>
            <a:off x="6527165" y="3862070"/>
            <a:ext cx="4626610" cy="2124710"/>
          </a:xfrm>
          <a:prstGeom prst="rect">
            <a:avLst/>
          </a:prstGeom>
        </p:spPr>
      </p:pic>
      <p:pic>
        <p:nvPicPr>
          <p:cNvPr id="3" name="图片 2">
            <a:extLst>
              <a:ext uri="{FF2B5EF4-FFF2-40B4-BE49-F238E27FC236}">
                <a16:creationId xmlns:a16="http://schemas.microsoft.com/office/drawing/2014/main" id="{241C95B1-7D93-799C-B250-FA93436C363E}"/>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271270" y="837565"/>
            <a:ext cx="9795510" cy="175323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当准备好测试数据后，下面需要</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在Postman中修改手机号运营商接口的请求信息</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，首先修改请求地址中的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参数值为{{mobile}}</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，该参数值对应mobile_test01.csv文件中的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变量mobile</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，表示从数据文件中获取测试的手机号，然后</a:t>
            </a:r>
            <a:r>
              <a:rPr kumimoji="0" lang="zh-CN" altLang="en-US" sz="1800" i="0" u="none" strike="noStrike" cap="none" spc="0" normalizeH="0" baseline="0">
                <a:solidFill>
                  <a:schemeClr val="tx1">
                    <a:lumMod val="75000"/>
                    <a:lumOff val="25000"/>
                  </a:schemeClr>
                </a:solidFill>
                <a:latin typeface="微软雅黑" panose="020B0503020204020204" pitchFamily="34" charset="-122"/>
                <a:ea typeface="微软雅黑" panose="020B0503020204020204" pitchFamily="34" charset="-122"/>
                <a:sym typeface="+mn-lt"/>
              </a:rPr>
              <a:t>单击Tests标签，</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在Tests下方添加断言代码，并单击“Save”按钮保存</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修改后的请求信息</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5" name="图片 4" descr="333"/>
          <p:cNvPicPr>
            <a:picLocks noChangeAspect="1"/>
          </p:cNvPicPr>
          <p:nvPr/>
        </p:nvPicPr>
        <p:blipFill>
          <a:blip r:embed="rId4"/>
          <a:stretch>
            <a:fillRect/>
          </a:stretch>
        </p:blipFill>
        <p:spPr>
          <a:xfrm>
            <a:off x="1487170" y="2655570"/>
            <a:ext cx="8819515" cy="3858260"/>
          </a:xfrm>
          <a:prstGeom prst="rect">
            <a:avLst/>
          </a:prstGeom>
          <a:ln>
            <a:solidFill>
              <a:schemeClr val="bg1">
                <a:lumMod val="65000"/>
              </a:schemeClr>
            </a:solidFill>
          </a:ln>
        </p:spPr>
      </p:pic>
      <p:pic>
        <p:nvPicPr>
          <p:cNvPr id="3" name="图片 2">
            <a:extLst>
              <a:ext uri="{FF2B5EF4-FFF2-40B4-BE49-F238E27FC236}">
                <a16:creationId xmlns:a16="http://schemas.microsoft.com/office/drawing/2014/main" id="{6D6DD8EC-9778-D7FB-787C-3F6EB7F7AA23}"/>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271270" y="105283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在参数化的应用集合名称处连续快速单击2次，进入</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参数化的应用界面</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3" name="图片 2" descr="444"/>
          <p:cNvPicPr>
            <a:picLocks noChangeAspect="1"/>
          </p:cNvPicPr>
          <p:nvPr/>
        </p:nvPicPr>
        <p:blipFill>
          <a:blip r:embed="rId4"/>
          <a:stretch>
            <a:fillRect/>
          </a:stretch>
        </p:blipFill>
        <p:spPr>
          <a:xfrm>
            <a:off x="2134870" y="2061845"/>
            <a:ext cx="7953375" cy="2285365"/>
          </a:xfrm>
          <a:prstGeom prst="rect">
            <a:avLst/>
          </a:prstGeom>
          <a:ln>
            <a:solidFill>
              <a:schemeClr val="bg1">
                <a:lumMod val="65000"/>
              </a:schemeClr>
            </a:solidFill>
          </a:ln>
        </p:spPr>
      </p:pic>
      <p:pic>
        <p:nvPicPr>
          <p:cNvPr id="4" name="图片 3">
            <a:extLst>
              <a:ext uri="{FF2B5EF4-FFF2-40B4-BE49-F238E27FC236}">
                <a16:creationId xmlns:a16="http://schemas.microsoft.com/office/drawing/2014/main" id="{47BF2AAE-8C2C-72F8-7743-19DC17FA47E1}"/>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271270" y="105283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单击上一页图中的Run进入</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Runner界面</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4" name="图片 3" descr="555"/>
          <p:cNvPicPr>
            <a:picLocks noChangeAspect="1"/>
          </p:cNvPicPr>
          <p:nvPr/>
        </p:nvPicPr>
        <p:blipFill>
          <a:blip r:embed="rId4"/>
          <a:stretch>
            <a:fillRect/>
          </a:stretch>
        </p:blipFill>
        <p:spPr>
          <a:xfrm>
            <a:off x="2423160" y="1630045"/>
            <a:ext cx="7572375" cy="4730750"/>
          </a:xfrm>
          <a:prstGeom prst="rect">
            <a:avLst/>
          </a:prstGeom>
          <a:ln>
            <a:solidFill>
              <a:schemeClr val="bg1">
                <a:lumMod val="65000"/>
              </a:schemeClr>
            </a:solidFill>
          </a:ln>
        </p:spPr>
      </p:pic>
      <p:pic>
        <p:nvPicPr>
          <p:cNvPr id="3" name="图片 2">
            <a:extLst>
              <a:ext uri="{FF2B5EF4-FFF2-40B4-BE49-F238E27FC236}">
                <a16:creationId xmlns:a16="http://schemas.microsoft.com/office/drawing/2014/main" id="{806D9EA7-9F78-6A4E-AF78-8EAC65C3E434}"/>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271270" y="948055"/>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单击</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Runner界面中的</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“Run 参数化的应用”按钮</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发送请求</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测试结果</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3" name="图片 2" descr="666"/>
          <p:cNvPicPr>
            <a:picLocks noChangeAspect="1"/>
          </p:cNvPicPr>
          <p:nvPr/>
        </p:nvPicPr>
        <p:blipFill>
          <a:blip r:embed="rId4"/>
          <a:stretch>
            <a:fillRect/>
          </a:stretch>
        </p:blipFill>
        <p:spPr>
          <a:xfrm>
            <a:off x="2494915" y="1630045"/>
            <a:ext cx="7505700" cy="4830445"/>
          </a:xfrm>
          <a:prstGeom prst="rect">
            <a:avLst/>
          </a:prstGeom>
          <a:ln>
            <a:solidFill>
              <a:schemeClr val="bg1">
                <a:lumMod val="65000"/>
              </a:schemeClr>
            </a:solidFill>
          </a:ln>
        </p:spPr>
      </p:pic>
      <p:pic>
        <p:nvPicPr>
          <p:cNvPr id="4" name="图片 3">
            <a:extLst>
              <a:ext uri="{FF2B5EF4-FFF2-40B4-BE49-F238E27FC236}">
                <a16:creationId xmlns:a16="http://schemas.microsoft.com/office/drawing/2014/main" id="{00FB0A09-DCF9-1975-F6B3-120116F76C26}"/>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271270" y="948055"/>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如果需要将</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测试数据</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文件保存为JSON格式</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，则</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JSON文件格式内容</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p>
        </p:txBody>
      </p:sp>
      <p:pic>
        <p:nvPicPr>
          <p:cNvPr id="4" name="图片 3" descr="777"/>
          <p:cNvPicPr>
            <a:picLocks noChangeAspect="1"/>
          </p:cNvPicPr>
          <p:nvPr/>
        </p:nvPicPr>
        <p:blipFill>
          <a:blip r:embed="rId4"/>
          <a:stretch>
            <a:fillRect/>
          </a:stretch>
        </p:blipFill>
        <p:spPr>
          <a:xfrm>
            <a:off x="3070860" y="1773555"/>
            <a:ext cx="5745480" cy="2312035"/>
          </a:xfrm>
          <a:prstGeom prst="rect">
            <a:avLst/>
          </a:prstGeom>
        </p:spPr>
      </p:pic>
      <p:pic>
        <p:nvPicPr>
          <p:cNvPr id="3" name="图片 2">
            <a:extLst>
              <a:ext uri="{FF2B5EF4-FFF2-40B4-BE49-F238E27FC236}">
                <a16:creationId xmlns:a16="http://schemas.microsoft.com/office/drawing/2014/main" id="{5D7BAB58-6AED-FE8E-8262-B9634528E787}"/>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77255" y="1413794"/>
            <a:ext cx="9864000" cy="344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a:solidFill>
                  <a:srgbClr val="0070C0"/>
                </a:solidFill>
                <a:latin typeface="微软雅黑" panose="020B0503020204020204" pitchFamily="34" charset="-122"/>
                <a:ea typeface="微软雅黑" panose="020B0503020204020204" pitchFamily="34" charset="-122"/>
              </a:rPr>
              <a:t>接口</a:t>
            </a:r>
            <a:r>
              <a:rPr lang="zh-CN" altLang="en-US" sz="1800" dirty="0">
                <a:solidFill>
                  <a:srgbClr val="595959"/>
                </a:solidFill>
                <a:latin typeface="微软雅黑" panose="020B0503020204020204" pitchFamily="34" charset="-122"/>
                <a:ea typeface="微软雅黑" panose="020B0503020204020204" pitchFamily="34" charset="-122"/>
              </a:rPr>
              <a:t>是指</a:t>
            </a:r>
            <a:r>
              <a:rPr lang="zh-CN" altLang="en-US" sz="1800" dirty="0">
                <a:solidFill>
                  <a:srgbClr val="0070C0"/>
                </a:solidFill>
                <a:latin typeface="微软雅黑" panose="020B0503020204020204" pitchFamily="34" charset="-122"/>
                <a:ea typeface="微软雅黑" panose="020B0503020204020204" pitchFamily="34" charset="-122"/>
              </a:rPr>
              <a:t>系统或组件之间进行信息交互的通道</a:t>
            </a:r>
            <a:r>
              <a:rPr lang="zh-CN" altLang="en-US" sz="1800" dirty="0">
                <a:solidFill>
                  <a:srgbClr val="595959"/>
                </a:solidFill>
                <a:latin typeface="微软雅黑" panose="020B0503020204020204" pitchFamily="34" charset="-122"/>
                <a:ea typeface="微软雅黑" panose="020B0503020204020204" pitchFamily="34" charset="-122"/>
              </a:rPr>
              <a:t>。在软件开发的过程中，随着项目需求越来越多，软件的功能会越来越复杂，接口也会</a:t>
            </a:r>
            <a:r>
              <a:rPr lang="zh-CN" altLang="en-US" sz="1800">
                <a:solidFill>
                  <a:srgbClr val="595959"/>
                </a:solidFill>
                <a:latin typeface="微软雅黑" panose="020B0503020204020204" pitchFamily="34" charset="-122"/>
                <a:ea typeface="微软雅黑" panose="020B0503020204020204" pitchFamily="34" charset="-122"/>
              </a:rPr>
              <a:t>不断增多。为了</a:t>
            </a:r>
            <a:r>
              <a:rPr lang="zh-CN" altLang="en-US" sz="1800" dirty="0">
                <a:solidFill>
                  <a:srgbClr val="595959"/>
                </a:solidFill>
                <a:latin typeface="微软雅黑" panose="020B0503020204020204" pitchFamily="34" charset="-122"/>
                <a:ea typeface="微软雅黑" panose="020B0503020204020204" pitchFamily="34" charset="-122"/>
              </a:rPr>
              <a:t>确保软件系统中的接口能够正常进行信息交互和传输数据，就需要开展</a:t>
            </a:r>
            <a:r>
              <a:rPr lang="zh-CN" altLang="en-US" sz="1800">
                <a:solidFill>
                  <a:srgbClr val="595959"/>
                </a:solidFill>
                <a:latin typeface="微软雅黑" panose="020B0503020204020204" pitchFamily="34" charset="-122"/>
                <a:ea typeface="微软雅黑" panose="020B0503020204020204" pitchFamily="34" charset="-122"/>
              </a:rPr>
              <a:t>接口测试。</a:t>
            </a: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endParaRPr lang="zh-CN" altLang="en-US" sz="1800"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dirty="0">
                <a:solidFill>
                  <a:srgbClr val="0070C0"/>
                </a:solidFill>
                <a:latin typeface="微软雅黑" panose="020B0503020204020204" pitchFamily="34" charset="-122"/>
                <a:ea typeface="微软雅黑" panose="020B0503020204020204" pitchFamily="34" charset="-122"/>
              </a:rPr>
              <a:t>接口测试是对系统组件</a:t>
            </a:r>
            <a:r>
              <a:rPr lang="zh-CN" altLang="en-US" sz="1800">
                <a:solidFill>
                  <a:srgbClr val="0070C0"/>
                </a:solidFill>
                <a:latin typeface="微软雅黑" panose="020B0503020204020204" pitchFamily="34" charset="-122"/>
                <a:ea typeface="微软雅黑" panose="020B0503020204020204" pitchFamily="34" charset="-122"/>
              </a:rPr>
              <a:t>间接口进行的测试</a:t>
            </a:r>
            <a:r>
              <a:rPr lang="zh-CN" altLang="en-US" sz="1800" dirty="0">
                <a:solidFill>
                  <a:srgbClr val="595959"/>
                </a:solidFill>
                <a:latin typeface="微软雅黑" panose="020B0503020204020204" pitchFamily="34" charset="-122"/>
                <a:ea typeface="微软雅黑" panose="020B0503020204020204" pitchFamily="34" charset="-122"/>
              </a:rPr>
              <a:t>，其</a:t>
            </a:r>
            <a:r>
              <a:rPr lang="zh-CN" altLang="en-US" sz="1800" dirty="0">
                <a:solidFill>
                  <a:srgbClr val="0070C0"/>
                </a:solidFill>
                <a:latin typeface="微软雅黑" panose="020B0503020204020204" pitchFamily="34" charset="-122"/>
                <a:ea typeface="微软雅黑" panose="020B0503020204020204" pitchFamily="34" charset="-122"/>
              </a:rPr>
              <a:t>原理</a:t>
            </a:r>
            <a:r>
              <a:rPr lang="zh-CN" altLang="en-US" sz="1800" dirty="0">
                <a:solidFill>
                  <a:srgbClr val="595959"/>
                </a:solidFill>
                <a:latin typeface="微软雅黑" panose="020B0503020204020204" pitchFamily="34" charset="-122"/>
                <a:ea typeface="微软雅黑" panose="020B0503020204020204" pitchFamily="34" charset="-122"/>
              </a:rPr>
              <a:t>是</a:t>
            </a:r>
            <a:r>
              <a:rPr lang="zh-CN" altLang="en-US" sz="1800" dirty="0">
                <a:solidFill>
                  <a:srgbClr val="0070C0"/>
                </a:solidFill>
                <a:latin typeface="微软雅黑" panose="020B0503020204020204" pitchFamily="34" charset="-122"/>
                <a:ea typeface="微软雅黑" panose="020B0503020204020204" pitchFamily="34" charset="-122"/>
              </a:rPr>
              <a:t>模拟</a:t>
            </a:r>
            <a:r>
              <a:rPr lang="zh-CN" altLang="en-US" sz="1800" dirty="0">
                <a:solidFill>
                  <a:srgbClr val="595959"/>
                </a:solidFill>
                <a:latin typeface="微软雅黑" panose="020B0503020204020204" pitchFamily="34" charset="-122"/>
                <a:ea typeface="微软雅黑" panose="020B0503020204020204" pitchFamily="34" charset="-122"/>
              </a:rPr>
              <a:t>客户端向服务器</a:t>
            </a:r>
            <a:r>
              <a:rPr lang="zh-CN" altLang="en-US" sz="1800" dirty="0">
                <a:solidFill>
                  <a:srgbClr val="0070C0"/>
                </a:solidFill>
                <a:latin typeface="微软雅黑" panose="020B0503020204020204" pitchFamily="34" charset="-122"/>
                <a:ea typeface="微软雅黑" panose="020B0503020204020204" pitchFamily="34" charset="-122"/>
              </a:rPr>
              <a:t>发送请求</a:t>
            </a:r>
            <a:r>
              <a:rPr lang="zh-CN" altLang="en-US" sz="1800" dirty="0">
                <a:solidFill>
                  <a:srgbClr val="595959"/>
                </a:solidFill>
                <a:latin typeface="微软雅黑" panose="020B0503020204020204" pitchFamily="34" charset="-122"/>
                <a:ea typeface="微软雅黑" panose="020B0503020204020204" pitchFamily="34" charset="-122"/>
              </a:rPr>
              <a:t>，服务器</a:t>
            </a:r>
            <a:r>
              <a:rPr lang="zh-CN" altLang="en-US" sz="1800" dirty="0">
                <a:solidFill>
                  <a:srgbClr val="0070C0"/>
                </a:solidFill>
                <a:latin typeface="微软雅黑" panose="020B0503020204020204" pitchFamily="34" charset="-122"/>
                <a:ea typeface="微软雅黑" panose="020B0503020204020204" pitchFamily="34" charset="-122"/>
              </a:rPr>
              <a:t>接收到请求</a:t>
            </a:r>
            <a:r>
              <a:rPr lang="zh-CN" altLang="en-US" sz="1800" dirty="0">
                <a:solidFill>
                  <a:srgbClr val="595959"/>
                </a:solidFill>
                <a:latin typeface="微软雅黑" panose="020B0503020204020204" pitchFamily="34" charset="-122"/>
                <a:ea typeface="微软雅黑" panose="020B0503020204020204" pitchFamily="34" charset="-122"/>
              </a:rPr>
              <a:t>后进行相应的业务处理，并</a:t>
            </a:r>
            <a:r>
              <a:rPr lang="zh-CN" altLang="en-US" sz="1800" dirty="0">
                <a:solidFill>
                  <a:srgbClr val="0070C0"/>
                </a:solidFill>
                <a:latin typeface="微软雅黑" panose="020B0503020204020204" pitchFamily="34" charset="-122"/>
                <a:ea typeface="微软雅黑" panose="020B0503020204020204" pitchFamily="34" charset="-122"/>
              </a:rPr>
              <a:t>向客户端返回响应数据</a:t>
            </a:r>
            <a:r>
              <a:rPr lang="zh-CN" altLang="en-US" sz="1800" dirty="0">
                <a:solidFill>
                  <a:srgbClr val="595959"/>
                </a:solidFill>
                <a:latin typeface="微软雅黑" panose="020B0503020204020204" pitchFamily="34" charset="-122"/>
                <a:ea typeface="微软雅黑" panose="020B0503020204020204" pitchFamily="34" charset="-122"/>
              </a:rPr>
              <a:t>。测试人员在进行接口测试时，需要关注软件系统中被测接口之间数据的传递、交换和控制管理过程，以及接口与接口之间是否存在逻辑依赖关系，并检测服务器向客户端返回的响应数据是否符合预期结果。</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p>
        </p:txBody>
      </p:sp>
      <p:pic>
        <p:nvPicPr>
          <p:cNvPr id="3" name="图片 2">
            <a:extLst>
              <a:ext uri="{FF2B5EF4-FFF2-40B4-BE49-F238E27FC236}">
                <a16:creationId xmlns:a16="http://schemas.microsoft.com/office/drawing/2014/main" id="{5C3E84F4-6772-2727-D01E-C4D3DB595349}"/>
              </a:ext>
            </a:extLst>
          </p:cNvPr>
          <p:cNvPicPr>
            <a:picLocks noChangeAspect="1"/>
          </p:cNvPicPr>
          <p:nvPr>
            <p:custDataLst>
              <p:tags r:id="rId1"/>
            </p:custDataLst>
          </p:nvPr>
        </p:nvPicPr>
        <p:blipFill>
          <a:blip r:embed="rId4"/>
          <a:stretch>
            <a:fillRect/>
          </a:stretch>
        </p:blipFill>
        <p:spPr>
          <a:xfrm>
            <a:off x="8903206" y="145856"/>
            <a:ext cx="2864766" cy="94758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5" name="TextBox 35"/>
          <p:cNvSpPr txBox="1">
            <a:spLocks noChangeArrowheads="1"/>
          </p:cNvSpPr>
          <p:nvPr/>
        </p:nvSpPr>
        <p:spPr bwMode="auto">
          <a:xfrm>
            <a:off x="5518785" y="3213100"/>
            <a:ext cx="6494145"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掌握接口测试报告的生成方式，能够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使用newman命令生成HTML格式的接口测试报告</a:t>
            </a: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2" name="图片 1">
            <a:extLst>
              <a:ext uri="{FF2B5EF4-FFF2-40B4-BE49-F238E27FC236}">
                <a16:creationId xmlns:a16="http://schemas.microsoft.com/office/drawing/2014/main" id="{2BF84650-54D5-8CCB-174A-9519B51C37BA}"/>
              </a:ext>
            </a:extLst>
          </p:cNvPr>
          <p:cNvPicPr>
            <a:picLocks noChangeAspect="1"/>
          </p:cNvPicPr>
          <p:nvPr>
            <p:custDataLst>
              <p:tags r:id="rId1"/>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4799330" y="1270000"/>
            <a:ext cx="6605270" cy="466153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测试报告</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主要用来</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记录测试的过程和结果</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，便于测试人员</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分析</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发现的</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缺陷</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，并为修改软件系统存在的质量问题提供依据。在Postman中完成接口测试后，如果需要更直观地查看和分析测试结果，则可以</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导出Postman中的环境变量和集合</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，并</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通过命令生成测试报告</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使用Postman做接口测试并</a:t>
            </a:r>
            <a:r>
              <a:rPr lang="zh-CN" altLang="en-US" sz="1800" dirty="0">
                <a:solidFill>
                  <a:srgbClr val="0070C0"/>
                </a:solidFill>
                <a:latin typeface="微软雅黑" panose="020B0503020204020204" pitchFamily="34" charset="-122"/>
                <a:ea typeface="微软雅黑" panose="020B0503020204020204" pitchFamily="34" charset="-122"/>
                <a:sym typeface="+mn-lt"/>
              </a:rPr>
              <a:t>生成测试报告的具体步骤</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如下。</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（1）在Postman中</a:t>
            </a:r>
            <a:r>
              <a:rPr lang="zh-CN" altLang="en-US" sz="1800" dirty="0">
                <a:solidFill>
                  <a:srgbClr val="0070C0"/>
                </a:solidFill>
                <a:latin typeface="微软雅黑" panose="020B0503020204020204" pitchFamily="34" charset="-122"/>
                <a:ea typeface="微软雅黑" panose="020B0503020204020204" pitchFamily="34" charset="-122"/>
                <a:sym typeface="+mn-lt"/>
              </a:rPr>
              <a:t>创建环境变量</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，并设置变量名和变量值。</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（2）在Postman中</a:t>
            </a:r>
            <a:r>
              <a:rPr lang="zh-CN" altLang="en-US" sz="1800" dirty="0">
                <a:solidFill>
                  <a:srgbClr val="0070C0"/>
                </a:solidFill>
                <a:latin typeface="微软雅黑" panose="020B0503020204020204" pitchFamily="34" charset="-122"/>
                <a:ea typeface="微软雅黑" panose="020B0503020204020204" pitchFamily="34" charset="-122"/>
                <a:sym typeface="+mn-lt"/>
              </a:rPr>
              <a:t>创建集合</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，并设置请求信息，发送请求。</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（3）从Postman中</a:t>
            </a:r>
            <a:r>
              <a:rPr lang="zh-CN" altLang="en-US" sz="1800" dirty="0">
                <a:solidFill>
                  <a:srgbClr val="0070C0"/>
                </a:solidFill>
                <a:latin typeface="微软雅黑" panose="020B0503020204020204" pitchFamily="34" charset="-122"/>
                <a:ea typeface="微软雅黑" panose="020B0503020204020204" pitchFamily="34" charset="-122"/>
                <a:sym typeface="+mn-lt"/>
              </a:rPr>
              <a:t>导出环境变量</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（4）从Postman中</a:t>
            </a:r>
            <a:r>
              <a:rPr lang="zh-CN" altLang="en-US" sz="1800" dirty="0">
                <a:solidFill>
                  <a:srgbClr val="0070C0"/>
                </a:solidFill>
                <a:latin typeface="微软雅黑" panose="020B0503020204020204" pitchFamily="34" charset="-122"/>
                <a:ea typeface="微软雅黑" panose="020B0503020204020204" pitchFamily="34" charset="-122"/>
                <a:sym typeface="+mn-lt"/>
              </a:rPr>
              <a:t>导出集合</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（5）打开cmd命令窗口，</a:t>
            </a:r>
            <a:r>
              <a:rPr lang="zh-CN" altLang="en-US" sz="1800" dirty="0">
                <a:solidFill>
                  <a:srgbClr val="0070C0"/>
                </a:solidFill>
                <a:latin typeface="微软雅黑" panose="020B0503020204020204" pitchFamily="34" charset="-122"/>
                <a:ea typeface="微软雅黑" panose="020B0503020204020204" pitchFamily="34" charset="-122"/>
                <a:sym typeface="+mn-lt"/>
              </a:rPr>
              <a:t>输入</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生成测试报告的</a:t>
            </a:r>
            <a:r>
              <a:rPr lang="zh-CN" altLang="en-US" sz="1800" dirty="0">
                <a:solidFill>
                  <a:srgbClr val="0070C0"/>
                </a:solidFill>
                <a:latin typeface="微软雅黑" panose="020B0503020204020204" pitchFamily="34" charset="-122"/>
                <a:ea typeface="微软雅黑" panose="020B0503020204020204" pitchFamily="34" charset="-122"/>
                <a:sym typeface="+mn-lt"/>
              </a:rPr>
              <a:t>newman命令</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pic>
        <p:nvPicPr>
          <p:cNvPr id="7" name="图片 6"/>
          <p:cNvPicPr>
            <a:picLocks noChangeAspect="1"/>
          </p:cNvPicPr>
          <p:nvPr/>
        </p:nvPicPr>
        <p:blipFill>
          <a:blip r:embed="rId4"/>
          <a:stretch>
            <a:fillRect/>
          </a:stretch>
        </p:blipFill>
        <p:spPr>
          <a:xfrm>
            <a:off x="839386" y="1413456"/>
            <a:ext cx="3715858" cy="4006159"/>
          </a:xfrm>
          <a:prstGeom prst="rect">
            <a:avLst/>
          </a:prstGeom>
        </p:spPr>
      </p:pic>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2" name="图片 1">
            <a:extLst>
              <a:ext uri="{FF2B5EF4-FFF2-40B4-BE49-F238E27FC236}">
                <a16:creationId xmlns:a16="http://schemas.microsoft.com/office/drawing/2014/main" id="{EA8C4DA9-4982-E66E-52EA-A01EA3C1758A}"/>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4799330" y="1413510"/>
            <a:ext cx="6605270" cy="299974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Postman</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是一个</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轻量级的工具</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，该工具不具备自动生成测试报告的功能，需要</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借助newman插件</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才能够</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生成测试报告</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。newman是一款</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基于Node.js开发</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、并能够</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通过命令运行Postman脚本的插件</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，该插件支持生成HTML、JSON、XML等格式的测试报告，由于HTML格式的测试报告界面美观且方便查看，所以本书主要选择安装</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newman-report-html插件</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，用于</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生成HTML格式的测试报告</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pic>
        <p:nvPicPr>
          <p:cNvPr id="7" name="图片 6"/>
          <p:cNvPicPr>
            <a:picLocks noChangeAspect="1"/>
          </p:cNvPicPr>
          <p:nvPr/>
        </p:nvPicPr>
        <p:blipFill>
          <a:blip r:embed="rId4"/>
          <a:stretch>
            <a:fillRect/>
          </a:stretch>
        </p:blipFill>
        <p:spPr>
          <a:xfrm>
            <a:off x="839386" y="1413456"/>
            <a:ext cx="3715858" cy="4006159"/>
          </a:xfrm>
          <a:prstGeom prst="rect">
            <a:avLst/>
          </a:prstGeom>
        </p:spPr>
      </p:pic>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2" name="图片 1">
            <a:extLst>
              <a:ext uri="{FF2B5EF4-FFF2-40B4-BE49-F238E27FC236}">
                <a16:creationId xmlns:a16="http://schemas.microsoft.com/office/drawing/2014/main" id="{8162F2D7-A529-A989-936E-131C62CB5A9B}"/>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43635" y="838200"/>
            <a:ext cx="10132695" cy="55308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关于</a:t>
            </a:r>
            <a:r>
              <a:rPr kumimoji="0" lang="zh-CN" altLang="en-US" sz="20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Node.js</a:t>
            </a:r>
            <a:r>
              <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20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newman</a:t>
            </a:r>
            <a:r>
              <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和</a:t>
            </a:r>
            <a:r>
              <a:rPr kumimoji="0" lang="zh-CN" altLang="en-US" sz="20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newman-report-html</a:t>
            </a:r>
            <a:r>
              <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的具体安装过程如下所示。</a:t>
            </a:r>
            <a:endParaRPr kumimoji="0" lang="en-US" altLang="zh-CN"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2"/>
            </p:custDataLst>
          </p:nvPr>
        </p:nvSpPr>
        <p:spPr>
          <a:xfrm>
            <a:off x="5159375" y="1391285"/>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p>
        </p:txBody>
      </p:sp>
      <p:grpSp>
        <p:nvGrpSpPr>
          <p:cNvPr id="11" name="组合 10"/>
          <p:cNvGrpSpPr/>
          <p:nvPr/>
        </p:nvGrpSpPr>
        <p:grpSpPr>
          <a:xfrm>
            <a:off x="5895341" y="190146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852295"/>
            <a:ext cx="9216390" cy="553085"/>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首</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先通过浏览器访问</a:t>
            </a:r>
            <a:r>
              <a:rPr lang="zh-CN" altLang="en-US" sz="1800" dirty="0">
                <a:solidFill>
                  <a:srgbClr val="0070C0"/>
                </a:solidFill>
                <a:latin typeface="微软雅黑" panose="020B0503020204020204" pitchFamily="34" charset="-122"/>
                <a:ea typeface="微软雅黑" panose="020B0503020204020204" pitchFamily="34" charset="-122"/>
              </a:rPr>
              <a:t>Node.js的官方网站</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，该网站的</a:t>
            </a:r>
            <a:r>
              <a:rPr lang="zh-CN" altLang="en-US" sz="1800" dirty="0">
                <a:solidFill>
                  <a:srgbClr val="0070C0"/>
                </a:solidFill>
                <a:latin typeface="微软雅黑" panose="020B0503020204020204" pitchFamily="34" charset="-122"/>
                <a:ea typeface="微软雅黑" panose="020B0503020204020204" pitchFamily="34" charset="-122"/>
              </a:rPr>
              <a:t>首页</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4" name="图片 3" descr="111"/>
          <p:cNvPicPr>
            <a:picLocks noChangeAspect="1"/>
          </p:cNvPicPr>
          <p:nvPr/>
        </p:nvPicPr>
        <p:blipFill>
          <a:blip r:embed="rId5"/>
          <a:stretch>
            <a:fillRect/>
          </a:stretch>
        </p:blipFill>
        <p:spPr>
          <a:xfrm>
            <a:off x="4223385" y="2541905"/>
            <a:ext cx="4980305" cy="4131945"/>
          </a:xfrm>
          <a:prstGeom prst="rect">
            <a:avLst/>
          </a:prstGeom>
        </p:spPr>
      </p:pic>
      <p:pic>
        <p:nvPicPr>
          <p:cNvPr id="5" name="图片 4">
            <a:extLst>
              <a:ext uri="{FF2B5EF4-FFF2-40B4-BE49-F238E27FC236}">
                <a16:creationId xmlns:a16="http://schemas.microsoft.com/office/drawing/2014/main" id="{E385CA04-7C01-4EA3-4885-42B8A682C47A}"/>
              </a:ext>
            </a:extLst>
          </p:cNvPr>
          <p:cNvPicPr>
            <a:picLocks noChangeAspect="1"/>
          </p:cNvPicPr>
          <p:nvPr>
            <p:custDataLst>
              <p:tags r:id="rId3"/>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629410"/>
            <a:ext cx="9848850" cy="922020"/>
          </a:xfrm>
          <a:prstGeom prst="rect">
            <a:avLst/>
          </a:prstGeom>
          <a:noFill/>
        </p:spPr>
        <p:txBody>
          <a:bodyPr wrap="square" rtlCol="0" anchor="t">
            <a:spAutoFit/>
          </a:bodyPr>
          <a:lstStyle/>
          <a:p>
            <a:pPr>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Node.js的官方网站</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首页中的“所有下载选项”链接，进入</a:t>
            </a:r>
            <a:r>
              <a:rPr lang="zh-CN" altLang="en-US" sz="1800" dirty="0">
                <a:solidFill>
                  <a:srgbClr val="0070C0"/>
                </a:solidFill>
                <a:latin typeface="微软雅黑" panose="020B0503020204020204" pitchFamily="34" charset="-122"/>
                <a:ea typeface="微软雅黑" panose="020B0503020204020204" pitchFamily="34" charset="-122"/>
              </a:rPr>
              <a:t>CNPM Binaries Mirror页面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5" name="图片 4" descr="222"/>
          <p:cNvPicPr>
            <a:picLocks noChangeAspect="1"/>
          </p:cNvPicPr>
          <p:nvPr/>
        </p:nvPicPr>
        <p:blipFill>
          <a:blip r:embed="rId4"/>
          <a:stretch>
            <a:fillRect/>
          </a:stretch>
        </p:blipFill>
        <p:spPr>
          <a:xfrm>
            <a:off x="4439285" y="2168525"/>
            <a:ext cx="3977005" cy="4387215"/>
          </a:xfrm>
          <a:prstGeom prst="rect">
            <a:avLst/>
          </a:prstGeom>
        </p:spPr>
      </p:pic>
      <p:cxnSp>
        <p:nvCxnSpPr>
          <p:cNvPr id="8" name="直接箭头连接符 7"/>
          <p:cNvCxnSpPr/>
          <p:nvPr/>
        </p:nvCxnSpPr>
        <p:spPr>
          <a:xfrm flipV="1">
            <a:off x="5806862" y="6309043"/>
            <a:ext cx="328739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55430" y="5697220"/>
            <a:ext cx="1096645" cy="109664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8319983" y="5328708"/>
            <a:ext cx="3482975" cy="368300"/>
          </a:xfrm>
          <a:prstGeom prst="rect">
            <a:avLst/>
          </a:prstGeom>
        </p:spPr>
        <p:txBody>
          <a:bodyPr wrap="none">
            <a:spAutoFit/>
          </a:bodyPr>
          <a:lstStyle/>
          <a:p>
            <a:pPr algn="l">
              <a:buClrTx/>
              <a:buSzTx/>
              <a:buFontTx/>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node-v12.22.10-x64.msi安装包</a:t>
            </a:r>
          </a:p>
        </p:txBody>
      </p:sp>
      <p:sp>
        <p:nvSpPr>
          <p:cNvPr id="13" name="矩形 12"/>
          <p:cNvSpPr/>
          <p:nvPr/>
        </p:nvSpPr>
        <p:spPr>
          <a:xfrm>
            <a:off x="7391216" y="5877564"/>
            <a:ext cx="1097280" cy="368300"/>
          </a:xfrm>
          <a:prstGeom prst="rect">
            <a:avLst/>
          </a:prstGeom>
        </p:spPr>
        <p:txBody>
          <a:bodyPr wrap="none">
            <a:spAutoFit/>
          </a:bodyPr>
          <a:lstStyle/>
          <a:p>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单击下载</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AEDE364-EF71-F813-2E3B-FD1D26371AC5}"/>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629410"/>
            <a:ext cx="9533255" cy="506730"/>
          </a:xfrm>
          <a:prstGeom prst="rect">
            <a:avLst/>
          </a:prstGeom>
          <a:noFill/>
        </p:spPr>
        <p:txBody>
          <a:bodyPr wrap="square" rtlCol="0" anchor="t">
            <a:spAutoFit/>
          </a:bodyPr>
          <a:lstStyle/>
          <a:p>
            <a:pPr>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双击安装包进入</a:t>
            </a:r>
            <a:r>
              <a:rPr lang="zh-CN" altLang="en-US" sz="1800" dirty="0">
                <a:solidFill>
                  <a:srgbClr val="0070C0"/>
                </a:solidFill>
                <a:latin typeface="微软雅黑" panose="020B0503020204020204" pitchFamily="34" charset="-122"/>
                <a:ea typeface="微软雅黑" panose="020B0503020204020204" pitchFamily="34" charset="-122"/>
              </a:rPr>
              <a:t>安装</a:t>
            </a:r>
            <a:r>
              <a:rPr lang="en-US" altLang="zh-CN" sz="1800" dirty="0">
                <a:solidFill>
                  <a:srgbClr val="0070C0"/>
                </a:solidFill>
                <a:latin typeface="微软雅黑" panose="020B0503020204020204" pitchFamily="34" charset="-122"/>
                <a:ea typeface="微软雅黑" panose="020B0503020204020204" pitchFamily="34" charset="-122"/>
              </a:rPr>
              <a:t>Node.js</a:t>
            </a:r>
            <a:r>
              <a:rPr lang="zh-CN" altLang="en-US" sz="1800" dirty="0">
                <a:solidFill>
                  <a:srgbClr val="0070C0"/>
                </a:solidFill>
                <a:latin typeface="微软雅黑" panose="020B0503020204020204" pitchFamily="34" charset="-122"/>
                <a:ea typeface="微软雅黑" panose="020B0503020204020204" pitchFamily="34" charset="-122"/>
              </a:rPr>
              <a:t>的界面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6" name="图片 5" descr="333"/>
          <p:cNvPicPr>
            <a:picLocks noChangeAspect="1"/>
          </p:cNvPicPr>
          <p:nvPr/>
        </p:nvPicPr>
        <p:blipFill>
          <a:blip r:embed="rId4"/>
          <a:stretch>
            <a:fillRect/>
          </a:stretch>
        </p:blipFill>
        <p:spPr>
          <a:xfrm>
            <a:off x="2206625" y="2339975"/>
            <a:ext cx="4805045" cy="3408045"/>
          </a:xfrm>
          <a:prstGeom prst="rect">
            <a:avLst/>
          </a:prstGeom>
        </p:spPr>
      </p:pic>
      <p:pic>
        <p:nvPicPr>
          <p:cNvPr id="7" name="图片 6" descr="4"/>
          <p:cNvPicPr>
            <a:picLocks noChangeAspect="1"/>
          </p:cNvPicPr>
          <p:nvPr/>
        </p:nvPicPr>
        <p:blipFill>
          <a:blip r:embed="rId5"/>
          <a:stretch>
            <a:fillRect/>
          </a:stretch>
        </p:blipFill>
        <p:spPr>
          <a:xfrm>
            <a:off x="7319010" y="2326005"/>
            <a:ext cx="4336415" cy="3397885"/>
          </a:xfrm>
          <a:prstGeom prst="rect">
            <a:avLst/>
          </a:prstGeom>
        </p:spPr>
      </p:pic>
      <p:sp>
        <p:nvSpPr>
          <p:cNvPr id="29" name="椭圆 28"/>
          <p:cNvSpPr/>
          <p:nvPr/>
        </p:nvSpPr>
        <p:spPr>
          <a:xfrm>
            <a:off x="1991102" y="2177120"/>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9" name="椭圆 58"/>
          <p:cNvSpPr/>
          <p:nvPr/>
        </p:nvSpPr>
        <p:spPr>
          <a:xfrm>
            <a:off x="7120355" y="2139446"/>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pic>
        <p:nvPicPr>
          <p:cNvPr id="4" name="图片 3">
            <a:extLst>
              <a:ext uri="{FF2B5EF4-FFF2-40B4-BE49-F238E27FC236}">
                <a16:creationId xmlns:a16="http://schemas.microsoft.com/office/drawing/2014/main" id="{27C85D3B-FE5A-A19D-42CB-D8AD74314B61}"/>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4" name="图片 3" descr="5"/>
          <p:cNvPicPr>
            <a:picLocks noChangeAspect="1"/>
          </p:cNvPicPr>
          <p:nvPr/>
        </p:nvPicPr>
        <p:blipFill>
          <a:blip r:embed="rId4"/>
          <a:stretch>
            <a:fillRect/>
          </a:stretch>
        </p:blipFill>
        <p:spPr>
          <a:xfrm>
            <a:off x="2926080" y="1687195"/>
            <a:ext cx="3105150" cy="2446020"/>
          </a:xfrm>
          <a:prstGeom prst="rect">
            <a:avLst/>
          </a:prstGeom>
        </p:spPr>
      </p:pic>
      <p:pic>
        <p:nvPicPr>
          <p:cNvPr id="5" name="图片 4" descr="6"/>
          <p:cNvPicPr>
            <a:picLocks noChangeAspect="1"/>
          </p:cNvPicPr>
          <p:nvPr/>
        </p:nvPicPr>
        <p:blipFill>
          <a:blip r:embed="rId5"/>
          <a:stretch>
            <a:fillRect/>
          </a:stretch>
        </p:blipFill>
        <p:spPr>
          <a:xfrm>
            <a:off x="7247255" y="1697355"/>
            <a:ext cx="3073400" cy="2414905"/>
          </a:xfrm>
          <a:prstGeom prst="rect">
            <a:avLst/>
          </a:prstGeom>
        </p:spPr>
      </p:pic>
      <p:pic>
        <p:nvPicPr>
          <p:cNvPr id="7" name="图片 6" descr="7"/>
          <p:cNvPicPr>
            <a:picLocks noChangeAspect="1"/>
          </p:cNvPicPr>
          <p:nvPr/>
        </p:nvPicPr>
        <p:blipFill>
          <a:blip r:embed="rId6"/>
          <a:stretch>
            <a:fillRect/>
          </a:stretch>
        </p:blipFill>
        <p:spPr>
          <a:xfrm>
            <a:off x="2931795" y="4293235"/>
            <a:ext cx="3097530" cy="2440305"/>
          </a:xfrm>
          <a:prstGeom prst="rect">
            <a:avLst/>
          </a:prstGeom>
        </p:spPr>
      </p:pic>
      <p:pic>
        <p:nvPicPr>
          <p:cNvPr id="8" name="图片 7" descr="8"/>
          <p:cNvPicPr>
            <a:picLocks noChangeAspect="1"/>
          </p:cNvPicPr>
          <p:nvPr/>
        </p:nvPicPr>
        <p:blipFill>
          <a:blip r:embed="rId7"/>
          <a:stretch>
            <a:fillRect/>
          </a:stretch>
        </p:blipFill>
        <p:spPr>
          <a:xfrm>
            <a:off x="7247255" y="4316730"/>
            <a:ext cx="3074035" cy="2415540"/>
          </a:xfrm>
          <a:prstGeom prst="rect">
            <a:avLst/>
          </a:prstGeom>
        </p:spPr>
      </p:pic>
      <p:sp>
        <p:nvSpPr>
          <p:cNvPr id="29" name="椭圆 28"/>
          <p:cNvSpPr/>
          <p:nvPr/>
        </p:nvSpPr>
        <p:spPr>
          <a:xfrm>
            <a:off x="2711192" y="1492590"/>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2" name="椭圆 11"/>
          <p:cNvSpPr/>
          <p:nvPr/>
        </p:nvSpPr>
        <p:spPr>
          <a:xfrm>
            <a:off x="7031097" y="1492590"/>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3" name="椭圆 12"/>
          <p:cNvSpPr/>
          <p:nvPr/>
        </p:nvSpPr>
        <p:spPr>
          <a:xfrm>
            <a:off x="2711192" y="4111965"/>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4" name="椭圆 13"/>
          <p:cNvSpPr/>
          <p:nvPr/>
        </p:nvSpPr>
        <p:spPr>
          <a:xfrm>
            <a:off x="7031097" y="4148795"/>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6</a:t>
            </a:r>
            <a:endParaRPr kumimoji="1" lang="zh-CN" altLang="en-US" dirty="0"/>
          </a:p>
        </p:txBody>
      </p:sp>
      <p:pic>
        <p:nvPicPr>
          <p:cNvPr id="3" name="图片 2">
            <a:extLst>
              <a:ext uri="{FF2B5EF4-FFF2-40B4-BE49-F238E27FC236}">
                <a16:creationId xmlns:a16="http://schemas.microsoft.com/office/drawing/2014/main" id="{01D0E776-94D1-81ED-13DE-E832CECDA909}"/>
              </a:ext>
            </a:extLst>
          </p:cNvPr>
          <p:cNvPicPr>
            <a:picLocks noChangeAspect="1"/>
          </p:cNvPicPr>
          <p:nvPr>
            <p:custDataLst>
              <p:tags r:id="rId2"/>
            </p:custDataLst>
          </p:nvPr>
        </p:nvPicPr>
        <p:blipFill>
          <a:blip r:embed="rId8"/>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6" name="图片 5" descr="333"/>
          <p:cNvPicPr>
            <a:picLocks noChangeAspect="1"/>
          </p:cNvPicPr>
          <p:nvPr/>
        </p:nvPicPr>
        <p:blipFill>
          <a:blip r:embed="rId4"/>
          <a:stretch>
            <a:fillRect/>
          </a:stretch>
        </p:blipFill>
        <p:spPr>
          <a:xfrm>
            <a:off x="2206625" y="2339975"/>
            <a:ext cx="4805045" cy="3408045"/>
          </a:xfrm>
          <a:prstGeom prst="rect">
            <a:avLst/>
          </a:prstGeom>
        </p:spPr>
      </p:pic>
      <p:pic>
        <p:nvPicPr>
          <p:cNvPr id="7" name="图片 6" descr="4"/>
          <p:cNvPicPr>
            <a:picLocks noChangeAspect="1"/>
          </p:cNvPicPr>
          <p:nvPr/>
        </p:nvPicPr>
        <p:blipFill>
          <a:blip r:embed="rId5"/>
          <a:stretch>
            <a:fillRect/>
          </a:stretch>
        </p:blipFill>
        <p:spPr>
          <a:xfrm>
            <a:off x="7319010" y="2326005"/>
            <a:ext cx="4336415" cy="3397885"/>
          </a:xfrm>
          <a:prstGeom prst="rect">
            <a:avLst/>
          </a:prstGeom>
        </p:spPr>
      </p:pic>
      <p:sp>
        <p:nvSpPr>
          <p:cNvPr id="29" name="椭圆 28"/>
          <p:cNvSpPr/>
          <p:nvPr/>
        </p:nvSpPr>
        <p:spPr>
          <a:xfrm>
            <a:off x="1991102" y="2177120"/>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9</a:t>
            </a:r>
            <a:endParaRPr kumimoji="1" lang="zh-CN" altLang="en-US" dirty="0"/>
          </a:p>
        </p:txBody>
      </p:sp>
      <p:sp>
        <p:nvSpPr>
          <p:cNvPr id="4" name="椭圆 3"/>
          <p:cNvSpPr/>
          <p:nvPr/>
        </p:nvSpPr>
        <p:spPr>
          <a:xfrm>
            <a:off x="7102852" y="2133305"/>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框 4"/>
          <p:cNvSpPr txBox="1"/>
          <p:nvPr/>
        </p:nvSpPr>
        <p:spPr>
          <a:xfrm>
            <a:off x="7053580" y="2133600"/>
            <a:ext cx="482600" cy="368300"/>
          </a:xfrm>
          <a:prstGeom prst="rect">
            <a:avLst/>
          </a:prstGeom>
          <a:noFill/>
        </p:spPr>
        <p:txBody>
          <a:bodyPr wrap="square" rtlCol="0">
            <a:spAutoFit/>
          </a:bodyPr>
          <a:lstStyle/>
          <a:p>
            <a:r>
              <a:rPr lang="en-US" altLang="zh-CN" sz="1800" dirty="0">
                <a:solidFill>
                  <a:schemeClr val="bg1"/>
                </a:solidFill>
                <a:latin typeface="微软雅黑" panose="020B0503020204020204" pitchFamily="34" charset="-122"/>
                <a:ea typeface="微软雅黑" panose="020B0503020204020204" pitchFamily="34" charset="-122"/>
              </a:rPr>
              <a:t>10</a:t>
            </a:r>
          </a:p>
        </p:txBody>
      </p:sp>
      <p:pic>
        <p:nvPicPr>
          <p:cNvPr id="3" name="图片 2">
            <a:extLst>
              <a:ext uri="{FF2B5EF4-FFF2-40B4-BE49-F238E27FC236}">
                <a16:creationId xmlns:a16="http://schemas.microsoft.com/office/drawing/2014/main" id="{E6F6A083-E9D3-A4E1-0729-5B4174F2B26F}"/>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629410"/>
            <a:ext cx="9925685" cy="922020"/>
          </a:xfrm>
          <a:prstGeom prst="rect">
            <a:avLst/>
          </a:prstGeom>
          <a:noFill/>
        </p:spPr>
        <p:txBody>
          <a:bodyPr wrap="square" rtlCol="0" anchor="t">
            <a:spAutoFit/>
          </a:bodyPr>
          <a:lstStyle/>
          <a:p>
            <a:pPr>
              <a:lnSpc>
                <a:spcPct val="150000"/>
              </a:lnSpc>
            </a:pPr>
            <a:r>
              <a:rPr sz="1800" dirty="0">
                <a:solidFill>
                  <a:schemeClr val="tx1">
                    <a:lumMod val="75000"/>
                    <a:lumOff val="25000"/>
                  </a:schemeClr>
                </a:solidFill>
                <a:latin typeface="微软雅黑" panose="020B0503020204020204" pitchFamily="34" charset="-122"/>
                <a:ea typeface="微软雅黑" panose="020B0503020204020204" pitchFamily="34" charset="-122"/>
              </a:rPr>
              <a:t>当Node.js安装完成之后，在cmd命令行窗口中输入</a:t>
            </a:r>
            <a:r>
              <a:rPr sz="1800" dirty="0">
                <a:solidFill>
                  <a:srgbClr val="0070C0"/>
                </a:solidFill>
                <a:latin typeface="微软雅黑" panose="020B0503020204020204" pitchFamily="34" charset="-122"/>
                <a:ea typeface="微软雅黑" panose="020B0503020204020204" pitchFamily="34" charset="-122"/>
              </a:rPr>
              <a:t>“node --version”</a:t>
            </a:r>
            <a:r>
              <a:rPr sz="1800" dirty="0">
                <a:solidFill>
                  <a:schemeClr val="tx1">
                    <a:lumMod val="75000"/>
                    <a:lumOff val="25000"/>
                  </a:schemeClr>
                </a:solidFill>
                <a:latin typeface="微软雅黑" panose="020B0503020204020204" pitchFamily="34" charset="-122"/>
                <a:ea typeface="微软雅黑" panose="020B0503020204020204" pitchFamily="34" charset="-122"/>
              </a:rPr>
              <a:t>命令并按下“Enter”键，</a:t>
            </a:r>
            <a:r>
              <a:rPr sz="1800" dirty="0">
                <a:solidFill>
                  <a:srgbClr val="0070C0"/>
                </a:solidFill>
                <a:latin typeface="微软雅黑" panose="020B0503020204020204" pitchFamily="34" charset="-122"/>
                <a:ea typeface="微软雅黑" panose="020B0503020204020204" pitchFamily="34" charset="-122"/>
              </a:rPr>
              <a:t>检查Node.js是否安装成功</a:t>
            </a:r>
            <a:r>
              <a:rPr sz="1800" dirty="0">
                <a:solidFill>
                  <a:schemeClr val="tx1">
                    <a:lumMod val="75000"/>
                    <a:lumOff val="25000"/>
                  </a:schemeClr>
                </a:solidFill>
                <a:latin typeface="微软雅黑" panose="020B0503020204020204" pitchFamily="34" charset="-122"/>
                <a:ea typeface="微软雅黑" panose="020B0503020204020204" pitchFamily="34" charset="-122"/>
              </a:rPr>
              <a:t>，</a:t>
            </a:r>
            <a:r>
              <a:rPr sz="1800" dirty="0">
                <a:solidFill>
                  <a:srgbClr val="0070C0"/>
                </a:solidFill>
                <a:latin typeface="微软雅黑" panose="020B0503020204020204" pitchFamily="34" charset="-122"/>
                <a:ea typeface="微软雅黑" panose="020B0503020204020204" pitchFamily="34" charset="-122"/>
              </a:rPr>
              <a:t>cmd命令行窗口</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8" name="图片 7" descr="11"/>
          <p:cNvPicPr>
            <a:picLocks noChangeAspect="1"/>
          </p:cNvPicPr>
          <p:nvPr/>
        </p:nvPicPr>
        <p:blipFill>
          <a:blip r:embed="rId4"/>
          <a:stretch>
            <a:fillRect/>
          </a:stretch>
        </p:blipFill>
        <p:spPr>
          <a:xfrm>
            <a:off x="3503295" y="2781300"/>
            <a:ext cx="6289040" cy="2508250"/>
          </a:xfrm>
          <a:prstGeom prst="rect">
            <a:avLst/>
          </a:prstGeom>
        </p:spPr>
      </p:pic>
      <p:pic>
        <p:nvPicPr>
          <p:cNvPr id="4" name="图片 3">
            <a:extLst>
              <a:ext uri="{FF2B5EF4-FFF2-40B4-BE49-F238E27FC236}">
                <a16:creationId xmlns:a16="http://schemas.microsoft.com/office/drawing/2014/main" id="{06BBBF0D-A8EB-4118-4FD4-4CF961041839}"/>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343306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037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2</a:t>
              </a:r>
              <a:endParaRPr lang="zh-CN" altLang="en-US" sz="2400" dirty="0">
                <a:solidFill>
                  <a:schemeClr val="bg1"/>
                </a:solidFill>
                <a:latin typeface="+mn-ea"/>
              </a:endParaRPr>
            </a:p>
          </p:txBody>
        </p:sp>
      </p:grpSp>
      <p:sp>
        <p:nvSpPr>
          <p:cNvPr id="33" name="文本框 32"/>
          <p:cNvSpPr txBox="1"/>
          <p:nvPr/>
        </p:nvSpPr>
        <p:spPr>
          <a:xfrm>
            <a:off x="57150" y="2168403"/>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1</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newman的安装</a:t>
            </a: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629410"/>
            <a:ext cx="9925685" cy="922020"/>
          </a:xfrm>
          <a:prstGeom prst="rect">
            <a:avLst/>
          </a:prstGeom>
          <a:noFill/>
        </p:spPr>
        <p:txBody>
          <a:bodyPr wrap="square" rtlCol="0" anchor="t">
            <a:spAutoFit/>
          </a:bodyPr>
          <a:lstStyle/>
          <a:p>
            <a:pPr>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在cmd命令行窗口中，输入</a:t>
            </a:r>
            <a:r>
              <a:rPr lang="zh-CN" altLang="en-US" sz="1800" dirty="0">
                <a:solidFill>
                  <a:srgbClr val="0070C0"/>
                </a:solidFill>
                <a:latin typeface="微软雅黑" panose="020B0503020204020204" pitchFamily="34" charset="-122"/>
                <a:ea typeface="微软雅黑" panose="020B0503020204020204" pitchFamily="34" charset="-122"/>
              </a:rPr>
              <a:t>“npm install -g newman”</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命令，并按下“Enter”键即可安装newman。</a:t>
            </a:r>
            <a:r>
              <a:rPr lang="zh-CN" altLang="en-US" sz="1800" dirty="0">
                <a:solidFill>
                  <a:srgbClr val="0070C0"/>
                </a:solidFill>
                <a:latin typeface="微软雅黑" panose="020B0503020204020204" pitchFamily="34" charset="-122"/>
                <a:ea typeface="微软雅黑" panose="020B0503020204020204" pitchFamily="34" charset="-122"/>
              </a:rPr>
              <a:t>cmd命令行窗口</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4" name="图片 3" descr="12"/>
          <p:cNvPicPr>
            <a:picLocks noChangeAspect="1"/>
          </p:cNvPicPr>
          <p:nvPr/>
        </p:nvPicPr>
        <p:blipFill>
          <a:blip r:embed="rId4"/>
          <a:stretch>
            <a:fillRect/>
          </a:stretch>
        </p:blipFill>
        <p:spPr>
          <a:xfrm>
            <a:off x="3287395" y="2709545"/>
            <a:ext cx="6448425" cy="2686050"/>
          </a:xfrm>
          <a:prstGeom prst="rect">
            <a:avLst/>
          </a:prstGeom>
        </p:spPr>
      </p:pic>
      <p:pic>
        <p:nvPicPr>
          <p:cNvPr id="5" name="图片 4">
            <a:extLst>
              <a:ext uri="{FF2B5EF4-FFF2-40B4-BE49-F238E27FC236}">
                <a16:creationId xmlns:a16="http://schemas.microsoft.com/office/drawing/2014/main" id="{9E406917-E1F7-3211-9672-6D1C67EB27AD}"/>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36650" y="957270"/>
            <a:ext cx="10341610"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a:solidFill>
                  <a:srgbClr val="0070C0"/>
                </a:solidFill>
                <a:latin typeface="微软雅黑" panose="020B0503020204020204" pitchFamily="34" charset="-122"/>
                <a:ea typeface="微软雅黑" panose="020B0503020204020204" pitchFamily="34" charset="-122"/>
              </a:rPr>
              <a:t>实现接口测试</a:t>
            </a:r>
            <a:r>
              <a:rPr lang="zh-CN" altLang="en-US" sz="1800" dirty="0">
                <a:solidFill>
                  <a:srgbClr val="595959"/>
                </a:solidFill>
                <a:latin typeface="微软雅黑" panose="020B0503020204020204" pitchFamily="34" charset="-122"/>
                <a:ea typeface="微软雅黑" panose="020B0503020204020204" pitchFamily="34" charset="-122"/>
              </a:rPr>
              <a:t>的方式有两种，分别是</a:t>
            </a:r>
            <a:r>
              <a:rPr lang="zh-CN" altLang="en-US" sz="1800" dirty="0">
                <a:solidFill>
                  <a:srgbClr val="0070C0"/>
                </a:solidFill>
                <a:latin typeface="微软雅黑" panose="020B0503020204020204" pitchFamily="34" charset="-122"/>
                <a:ea typeface="微软雅黑" panose="020B0503020204020204" pitchFamily="34" charset="-122"/>
              </a:rPr>
              <a:t>通过工具实现和通过代码实现</a:t>
            </a:r>
            <a:r>
              <a:rPr lang="zh-CN" altLang="en-US" sz="1800" dirty="0">
                <a:solidFill>
                  <a:srgbClr val="595959"/>
                </a:solidFill>
                <a:latin typeface="微软雅黑" panose="020B0503020204020204" pitchFamily="34" charset="-122"/>
                <a:ea typeface="微软雅黑" panose="020B0503020204020204" pitchFamily="34" charset="-122"/>
              </a:rPr>
              <a:t>，关于这两种方式的介绍如下。</a:t>
            </a: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p>
        </p:txBody>
      </p:sp>
      <p:sp>
        <p:nvSpPr>
          <p:cNvPr id="9" name="原创设计师QQ598969553          _4"/>
          <p:cNvSpPr/>
          <p:nvPr/>
        </p:nvSpPr>
        <p:spPr>
          <a:xfrm>
            <a:off x="1211515" y="2230920"/>
            <a:ext cx="9436771" cy="2951898"/>
          </a:xfrm>
          <a:prstGeom prst="rect">
            <a:avLst/>
          </a:prstGeom>
        </p:spPr>
        <p:txBody>
          <a:bodyPr wrap="square">
            <a:spAutoFit/>
          </a:bodyPr>
          <a:lstStyle/>
          <a:p>
            <a:pPr>
              <a:lnSpc>
                <a:spcPct val="150000"/>
              </a:lnSpc>
            </a:pPr>
            <a:r>
              <a:rPr lang="en-US" altLang="zh-CN" sz="1800">
                <a:solidFill>
                  <a:srgbClr val="595959"/>
                </a:solidFill>
                <a:latin typeface="微软雅黑" panose="020B0503020204020204" pitchFamily="34" charset="-122"/>
                <a:ea typeface="微软雅黑" panose="020B0503020204020204" pitchFamily="34" charset="-122"/>
              </a:rPr>
              <a:t>常用的接口测试工具有</a:t>
            </a:r>
            <a:r>
              <a:rPr lang="en-US" altLang="zh-CN" sz="1800">
                <a:solidFill>
                  <a:srgbClr val="0070C0"/>
                </a:solidFill>
                <a:latin typeface="微软雅黑" panose="020B0503020204020204" pitchFamily="34" charset="-122"/>
                <a:ea typeface="微软雅黑" panose="020B0503020204020204" pitchFamily="34" charset="-122"/>
              </a:rPr>
              <a:t> Postman、JMeter </a:t>
            </a:r>
            <a:r>
              <a:rPr lang="en-US" altLang="zh-CN" sz="1800">
                <a:solidFill>
                  <a:srgbClr val="595959"/>
                </a:solidFill>
                <a:latin typeface="微软雅黑" panose="020B0503020204020204" pitchFamily="34" charset="-122"/>
                <a:ea typeface="微软雅黑" panose="020B0503020204020204" pitchFamily="34" charset="-122"/>
              </a:rPr>
              <a:t>等。Postman 是一款</a:t>
            </a:r>
            <a:r>
              <a:rPr lang="en-US" altLang="zh-CN" sz="1800">
                <a:solidFill>
                  <a:srgbClr val="0070C0"/>
                </a:solidFill>
                <a:latin typeface="微软雅黑" panose="020B0503020204020204" pitchFamily="34" charset="-122"/>
                <a:ea typeface="微软雅黑" panose="020B0503020204020204" pitchFamily="34" charset="-122"/>
              </a:rPr>
              <a:t>简单易操作</a:t>
            </a:r>
            <a:r>
              <a:rPr lang="en-US" altLang="zh-CN" sz="1800">
                <a:solidFill>
                  <a:srgbClr val="595959"/>
                </a:solidFill>
                <a:latin typeface="微软雅黑" panose="020B0503020204020204" pitchFamily="34" charset="-122"/>
                <a:ea typeface="微软雅黑" panose="020B0503020204020204" pitchFamily="34" charset="-122"/>
              </a:rPr>
              <a:t>的接口测试工具，有很多强大的功能，例如</a:t>
            </a:r>
            <a:r>
              <a:rPr lang="en-US" altLang="zh-CN" sz="1800">
                <a:solidFill>
                  <a:srgbClr val="0070C0"/>
                </a:solidFill>
                <a:latin typeface="微软雅黑" panose="020B0503020204020204" pitchFamily="34" charset="-122"/>
                <a:ea typeface="微软雅黑" panose="020B0503020204020204" pitchFamily="34" charset="-122"/>
              </a:rPr>
              <a:t>支持批量运行</a:t>
            </a:r>
            <a:r>
              <a:rPr lang="en-US" altLang="zh-CN" sz="1800">
                <a:solidFill>
                  <a:srgbClr val="595959"/>
                </a:solidFill>
                <a:latin typeface="微软雅黑" panose="020B0503020204020204" pitchFamily="34" charset="-122"/>
                <a:ea typeface="微软雅黑" panose="020B0503020204020204" pitchFamily="34" charset="-122"/>
              </a:rPr>
              <a:t>、</a:t>
            </a:r>
            <a:r>
              <a:rPr lang="en-US" altLang="zh-CN" sz="1800">
                <a:solidFill>
                  <a:srgbClr val="0070C0"/>
                </a:solidFill>
                <a:latin typeface="微软雅黑" panose="020B0503020204020204" pitchFamily="34" charset="-122"/>
                <a:ea typeface="微软雅黑" panose="020B0503020204020204" pitchFamily="34" charset="-122"/>
              </a:rPr>
              <a:t>保存历史记录</a:t>
            </a:r>
            <a:r>
              <a:rPr lang="en-US" altLang="zh-CN" sz="1800">
                <a:solidFill>
                  <a:srgbClr val="595959"/>
                </a:solidFill>
                <a:latin typeface="微软雅黑" panose="020B0503020204020204" pitchFamily="34" charset="-122"/>
                <a:ea typeface="微软雅黑" panose="020B0503020204020204" pitchFamily="34" charset="-122"/>
              </a:rPr>
              <a:t>。JMeter 是Apache 基于Java 开发的一款免费开源工具，它支持多个协议，具有丰富的第三方插件，不仅可以进行性能测试，而且可以进行接口测试。</a:t>
            </a:r>
          </a:p>
          <a:p>
            <a:pPr>
              <a:lnSpc>
                <a:spcPct val="150000"/>
              </a:lnSpc>
            </a:pPr>
            <a:endParaRPr lang="en-US" altLang="zh-CN" sz="180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1800">
                <a:solidFill>
                  <a:srgbClr val="595959"/>
                </a:solidFill>
                <a:latin typeface="微软雅黑" panose="020B0503020204020204" pitchFamily="34" charset="-122"/>
                <a:ea typeface="微软雅黑" panose="020B0503020204020204" pitchFamily="34" charset="-122"/>
              </a:rPr>
              <a:t>通常情况下会使用    Postman 工具来实现接口测试，使用该工具实现接口测试可以提高测试效率，并且对于编程能力弱的测试人员， Postman 更容易学习、掌握。</a:t>
            </a:r>
            <a:endParaRPr lang="zh-CN" altLang="zh-CN" sz="1800">
              <a:solidFill>
                <a:srgbClr val="595959"/>
              </a:solidFill>
              <a:latin typeface="微软雅黑" panose="020B0503020204020204" pitchFamily="34" charset="-122"/>
              <a:ea typeface="微软雅黑" panose="020B0503020204020204" pitchFamily="34" charset="-122"/>
            </a:endParaRPr>
          </a:p>
        </p:txBody>
      </p:sp>
      <p:sp>
        <p:nvSpPr>
          <p:cNvPr id="3" name="矩形 2"/>
          <p:cNvSpPr/>
          <p:nvPr/>
        </p:nvSpPr>
        <p:spPr>
          <a:xfrm>
            <a:off x="1211515" y="1677399"/>
            <a:ext cx="2683748" cy="369332"/>
          </a:xfrm>
          <a:prstGeom prst="rect">
            <a:avLst/>
          </a:prstGeom>
        </p:spPr>
        <p:txBody>
          <a:bodyPr wrap="none">
            <a:spAutoFit/>
          </a:bodyPr>
          <a:lstStyle/>
          <a:p>
            <a:r>
              <a:rPr lang="en-US" altLang="zh-CN" sz="1800" b="1">
                <a:solidFill>
                  <a:srgbClr val="595959"/>
                </a:solidFill>
                <a:latin typeface="微软雅黑" panose="020B0503020204020204" pitchFamily="34" charset="-122"/>
                <a:ea typeface="微软雅黑" panose="020B0503020204020204" pitchFamily="34" charset="-122"/>
              </a:rPr>
              <a:t>1.</a:t>
            </a:r>
            <a:r>
              <a:rPr lang="zh-CN" altLang="en-US" sz="1800" b="1">
                <a:solidFill>
                  <a:srgbClr val="595959"/>
                </a:solidFill>
                <a:latin typeface="微软雅黑" panose="020B0503020204020204" pitchFamily="34" charset="-122"/>
                <a:ea typeface="微软雅黑" panose="020B0503020204020204" pitchFamily="34" charset="-122"/>
              </a:rPr>
              <a:t>通过工具实现接口测试</a:t>
            </a:r>
          </a:p>
        </p:txBody>
      </p:sp>
      <p:pic>
        <p:nvPicPr>
          <p:cNvPr id="4" name="图片 3">
            <a:extLst>
              <a:ext uri="{FF2B5EF4-FFF2-40B4-BE49-F238E27FC236}">
                <a16:creationId xmlns:a16="http://schemas.microsoft.com/office/drawing/2014/main" id="{404AD545-48DC-0C61-78B0-07DA4CCC582D}"/>
              </a:ext>
            </a:extLst>
          </p:cNvPr>
          <p:cNvPicPr>
            <a:picLocks noChangeAspect="1"/>
          </p:cNvPicPr>
          <p:nvPr>
            <p:custDataLst>
              <p:tags r:id="rId1"/>
            </p:custDataLst>
          </p:nvPr>
        </p:nvPicPr>
        <p:blipFill>
          <a:blip r:embed="rId4"/>
          <a:stretch>
            <a:fillRect/>
          </a:stretch>
        </p:blipFill>
        <p:spPr>
          <a:xfrm>
            <a:off x="8903206" y="87949"/>
            <a:ext cx="2864766" cy="94758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458114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037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3</a:t>
              </a:r>
              <a:endParaRPr lang="zh-CN" altLang="en-US" sz="2400" dirty="0">
                <a:solidFill>
                  <a:schemeClr val="bg1"/>
                </a:solidFill>
                <a:latin typeface="+mn-ea"/>
              </a:endParaRPr>
            </a:p>
          </p:txBody>
        </p:sp>
      </p:grpSp>
      <p:sp>
        <p:nvSpPr>
          <p:cNvPr id="33" name="文本框 32"/>
          <p:cNvSpPr txBox="1"/>
          <p:nvPr/>
        </p:nvSpPr>
        <p:spPr>
          <a:xfrm>
            <a:off x="57150" y="2168403"/>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1</a:t>
            </a:r>
            <a:endParaRPr lang="zh-CN" altLang="en-US" sz="2400" dirty="0">
              <a:latin typeface="+mn-ea"/>
            </a:endParaRPr>
          </a:p>
        </p:txBody>
      </p:sp>
      <p:sp>
        <p:nvSpPr>
          <p:cNvPr id="35" name="文本框 34"/>
          <p:cNvSpPr txBox="1"/>
          <p:nvPr/>
        </p:nvSpPr>
        <p:spPr>
          <a:xfrm>
            <a:off x="68399" y="3427506"/>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4511040" y="1010920"/>
            <a:ext cx="442976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newman-report-html的安装</a:t>
            </a: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629410"/>
            <a:ext cx="9925685" cy="922020"/>
          </a:xfrm>
          <a:prstGeom prst="rect">
            <a:avLst/>
          </a:prstGeom>
          <a:noFill/>
        </p:spPr>
        <p:txBody>
          <a:bodyPr wrap="square" rtlCol="0" anchor="t">
            <a:spAutoFit/>
          </a:bodyPr>
          <a:lstStyle/>
          <a:p>
            <a:pPr>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在cmd命令行窗口中输入</a:t>
            </a:r>
            <a:r>
              <a:rPr lang="zh-CN" altLang="en-US" sz="1800" dirty="0">
                <a:solidFill>
                  <a:srgbClr val="0070C0"/>
                </a:solidFill>
                <a:latin typeface="微软雅黑" panose="020B0503020204020204" pitchFamily="34" charset="-122"/>
                <a:ea typeface="微软雅黑" panose="020B0503020204020204" pitchFamily="34" charset="-122"/>
              </a:rPr>
              <a:t>“npm install -g newman-reporter-html”</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命令，并按下“Enter”键即可安装newman-reporter-html。</a:t>
            </a:r>
            <a:r>
              <a:rPr lang="zh-CN" altLang="en-US" sz="1800" dirty="0">
                <a:solidFill>
                  <a:srgbClr val="0070C0"/>
                </a:solidFill>
                <a:latin typeface="微软雅黑" panose="020B0503020204020204" pitchFamily="34" charset="-122"/>
                <a:ea typeface="微软雅黑" panose="020B0503020204020204" pitchFamily="34" charset="-122"/>
              </a:rPr>
              <a:t>cmd命令行窗口</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如下图所示。</a:t>
            </a:r>
          </a:p>
        </p:txBody>
      </p:sp>
      <p:pic>
        <p:nvPicPr>
          <p:cNvPr id="5" name="图片 4" descr="13"/>
          <p:cNvPicPr>
            <a:picLocks noChangeAspect="1"/>
          </p:cNvPicPr>
          <p:nvPr/>
        </p:nvPicPr>
        <p:blipFill>
          <a:blip r:embed="rId4"/>
          <a:stretch>
            <a:fillRect/>
          </a:stretch>
        </p:blipFill>
        <p:spPr>
          <a:xfrm>
            <a:off x="3863340" y="2709545"/>
            <a:ext cx="5156835" cy="2960370"/>
          </a:xfrm>
          <a:prstGeom prst="rect">
            <a:avLst/>
          </a:prstGeom>
        </p:spPr>
      </p:pic>
      <p:pic>
        <p:nvPicPr>
          <p:cNvPr id="4" name="图片 3">
            <a:extLst>
              <a:ext uri="{FF2B5EF4-FFF2-40B4-BE49-F238E27FC236}">
                <a16:creationId xmlns:a16="http://schemas.microsoft.com/office/drawing/2014/main" id="{5FE1648A-66BE-C1F2-403C-8A77E26DA86E}"/>
              </a:ext>
            </a:extLst>
          </p:cNvPr>
          <p:cNvPicPr>
            <a:picLocks noChangeAspect="1"/>
          </p:cNvPicPr>
          <p:nvPr>
            <p:custDataLst>
              <p:tags r:id="rId2"/>
            </p:custDataLst>
          </p:nvPr>
        </p:nvPicPr>
        <p:blipFill>
          <a:blip r:embed="rId5"/>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487170" y="1997344"/>
            <a:ext cx="9393555" cy="2807948"/>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生成测试报告的</a:t>
            </a:r>
            <a:r>
              <a:rPr kumimoji="0" lang="zh-CN" altLang="en-US" sz="20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newman命令</a:t>
            </a:r>
            <a:r>
              <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格式如下</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a:p>
            <a:pPr marL="0" marR="0" lvl="0" algn="l" defTabSz="457200" eaLnBrk="1" fontAlgn="auto" latinLnBrk="0" hangingPunct="1">
              <a:lnSpc>
                <a:spcPct val="150000"/>
              </a:lnSpc>
              <a:spcBef>
                <a:spcPts val="0"/>
              </a:spcBef>
              <a:spcAft>
                <a:spcPts val="0"/>
              </a:spcAft>
              <a:buClrTx/>
              <a:buSzTx/>
              <a:buFontTx/>
              <a:buNone/>
              <a:defRPr/>
            </a:pPr>
            <a:endPar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endPar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关于上述命令中使用的参数介绍如下。</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-e：该参数是-environment的缩写，用于</a:t>
            </a:r>
            <a:r>
              <a:rPr kumimoji="0" lang="zh-CN" altLang="en-US" sz="20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指定测试环境的文件</a:t>
            </a:r>
            <a:r>
              <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-r：该参数是--reporters的缩写，用于</a:t>
            </a:r>
            <a:r>
              <a:rPr kumimoji="0" lang="zh-CN" altLang="en-US" sz="20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指定生成的测试报告类型</a:t>
            </a:r>
            <a:r>
              <a:rPr kumimoji="0" lang="zh-CN" altLang="en-US" sz="20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p>
        </p:txBody>
      </p:sp>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grpSp>
        <p:nvGrpSpPr>
          <p:cNvPr id="2" name="组合 8"/>
          <p:cNvGrpSpPr/>
          <p:nvPr/>
        </p:nvGrpSpPr>
        <p:grpSpPr bwMode="auto">
          <a:xfrm>
            <a:off x="1508125" y="2640599"/>
            <a:ext cx="8404860" cy="613410"/>
            <a:chOff x="920750" y="2283718"/>
            <a:chExt cx="8348851" cy="613623"/>
          </a:xfrm>
        </p:grpSpPr>
        <p:sp>
          <p:nvSpPr>
            <p:cNvPr id="8" name="矩形 7"/>
            <p:cNvSpPr/>
            <p:nvPr/>
          </p:nvSpPr>
          <p:spPr>
            <a:xfrm>
              <a:off x="920750" y="2283718"/>
              <a:ext cx="8348851" cy="6136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schemeClr val="tx1"/>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sp>
          <p:nvSpPr>
            <p:cNvPr id="9" name="矩形 8"/>
            <p:cNvSpPr/>
            <p:nvPr/>
          </p:nvSpPr>
          <p:spPr>
            <a:xfrm>
              <a:off x="1133950" y="2288165"/>
              <a:ext cx="6966207" cy="499797"/>
            </a:xfrm>
            <a:prstGeom prst="rect">
              <a:avLst/>
            </a:prstGeom>
          </p:spPr>
          <p:txBody>
            <a:bodyPr wrap="square">
              <a:spAutoFit/>
            </a:bodyPr>
            <a:lstStyle/>
            <a:p>
              <a:pPr algn="l">
                <a:lnSpc>
                  <a:spcPct val="150000"/>
                </a:lnSpc>
                <a:defRPr/>
              </a:pPr>
              <a:r>
                <a:rPr lang="it-IT" altLang="zh-CN" sz="20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newman run 集合文件 –e 测试环境的文件 –r 测试报告类型</a:t>
              </a:r>
            </a:p>
          </p:txBody>
        </p:sp>
      </p:grpSp>
      <p:pic>
        <p:nvPicPr>
          <p:cNvPr id="3" name="图片 2">
            <a:extLst>
              <a:ext uri="{FF2B5EF4-FFF2-40B4-BE49-F238E27FC236}">
                <a16:creationId xmlns:a16="http://schemas.microsoft.com/office/drawing/2014/main" id="{90990D59-E857-2913-ADC6-89D95B7D5780}"/>
              </a:ext>
            </a:extLst>
          </p:cNvPr>
          <p:cNvPicPr>
            <a:picLocks noChangeAspect="1"/>
          </p:cNvPicPr>
          <p:nvPr>
            <p:custDataLst>
              <p:tags r:id="rId2"/>
            </p:custDataLst>
          </p:nvPr>
        </p:nvPicPr>
        <p:blipFill>
          <a:blip r:embed="rId4"/>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1"/>
          <p:cNvSpPr txBox="1"/>
          <p:nvPr>
            <p:custDataLst>
              <p:tags r:id="rId1"/>
            </p:custDataLst>
          </p:nvPr>
        </p:nvSpPr>
        <p:spPr>
          <a:xfrm>
            <a:off x="910590" y="765810"/>
            <a:ext cx="8832215" cy="506730"/>
          </a:xfrm>
          <a:prstGeom prst="rect">
            <a:avLst/>
          </a:prstGeom>
          <a:noFill/>
          <a:ln>
            <a:noFill/>
          </a:ln>
        </p:spPr>
        <p:txBody>
          <a:bodyPr wrap="square" rtlCol="0">
            <a:spAutoFit/>
          </a:bodyPr>
          <a:lstStyle/>
          <a:p>
            <a:pPr marL="0" marR="0" lvl="0" indent="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下面通过一个案例演示</a:t>
            </a:r>
            <a:r>
              <a:rPr kumimoji="0" lang="zh-CN" altLang="en-US" sz="1800" i="0" u="none" strike="noStrike" cap="none" spc="0" normalizeH="0" baseline="0" dirty="0">
                <a:solidFill>
                  <a:srgbClr val="0070C0"/>
                </a:solidFill>
                <a:latin typeface="微软雅黑" panose="020B0503020204020204" pitchFamily="34" charset="-122"/>
                <a:ea typeface="微软雅黑" panose="020B0503020204020204" pitchFamily="34" charset="-122"/>
                <a:sym typeface="+mn-lt"/>
              </a:rPr>
              <a:t>测试报告的生成</a:t>
            </a:r>
            <a:r>
              <a:rPr kumimoji="0" lang="zh-CN" altLang="en-US" sz="1800" i="0" u="none" strike="noStrike" cap="none" spc="0" normalizeH="0" baseline="0" dirty="0">
                <a:solidFill>
                  <a:schemeClr val="tx1">
                    <a:lumMod val="75000"/>
                    <a:lumOff val="25000"/>
                  </a:schemeClr>
                </a:solidFill>
                <a:latin typeface="微软雅黑" panose="020B0503020204020204" pitchFamily="34" charset="-122"/>
                <a:ea typeface="微软雅黑" panose="020B0503020204020204" pitchFamily="34" charset="-122"/>
                <a:sym typeface="+mn-lt"/>
              </a:rPr>
              <a:t>，具体操作步骤如下。</a:t>
            </a:r>
          </a:p>
        </p:txBody>
      </p:sp>
      <p:sp>
        <p:nvSpPr>
          <p:cNvPr id="9" name="圆角矩形 8"/>
          <p:cNvSpPr/>
          <p:nvPr/>
        </p:nvSpPr>
        <p:spPr>
          <a:xfrm>
            <a:off x="961390" y="13393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475109"/>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0" name="1"/>
          <p:cNvSpPr txBox="1"/>
          <p:nvPr>
            <p:custDataLst>
              <p:tags r:id="rId2"/>
            </p:custDataLst>
          </p:nvPr>
        </p:nvSpPr>
        <p:spPr>
          <a:xfrm>
            <a:off x="2916980" y="1246444"/>
            <a:ext cx="7937288"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创建环境变量</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在Postman主窗口中创建</a:t>
            </a:r>
            <a:r>
              <a:rPr lang="zh-CN" altLang="en-US" sz="1800" dirty="0">
                <a:solidFill>
                  <a:srgbClr val="0070C0"/>
                </a:solidFill>
                <a:latin typeface="微软雅黑" panose="020B0503020204020204" pitchFamily="34" charset="-122"/>
                <a:ea typeface="微软雅黑" panose="020B0503020204020204" pitchFamily="34" charset="-122"/>
                <a:sym typeface="+mn-ea"/>
              </a:rPr>
              <a:t>博学谷测试环境变量</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800" dirty="0">
                <a:solidFill>
                  <a:srgbClr val="0070C0"/>
                </a:solidFill>
                <a:latin typeface="微软雅黑" panose="020B0503020204020204" pitchFamily="34" charset="-122"/>
                <a:ea typeface="微软雅黑" panose="020B0503020204020204" pitchFamily="34" charset="-122"/>
                <a:sym typeface="+mn-ea"/>
              </a:rPr>
              <a:t>环境变量界面</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3" name="图片 2" descr="41"/>
          <p:cNvPicPr>
            <a:picLocks noChangeAspect="1"/>
          </p:cNvPicPr>
          <p:nvPr/>
        </p:nvPicPr>
        <p:blipFill>
          <a:blip r:embed="rId6"/>
          <a:stretch>
            <a:fillRect/>
          </a:stretch>
        </p:blipFill>
        <p:spPr>
          <a:xfrm>
            <a:off x="3096260" y="2349500"/>
            <a:ext cx="7579360" cy="4057650"/>
          </a:xfrm>
          <a:prstGeom prst="rect">
            <a:avLst/>
          </a:prstGeom>
          <a:ln>
            <a:solidFill>
              <a:schemeClr val="bg1">
                <a:lumMod val="65000"/>
              </a:schemeClr>
            </a:solidFill>
          </a:ln>
        </p:spPr>
      </p:pic>
      <p:pic>
        <p:nvPicPr>
          <p:cNvPr id="4" name="图片 3">
            <a:extLst>
              <a:ext uri="{FF2B5EF4-FFF2-40B4-BE49-F238E27FC236}">
                <a16:creationId xmlns:a16="http://schemas.microsoft.com/office/drawing/2014/main" id="{2725FCEA-C100-DC05-FF88-C38A09A02613}"/>
              </a:ext>
            </a:extLst>
          </p:cNvPr>
          <p:cNvPicPr>
            <a:picLocks noChangeAspect="1"/>
          </p:cNvPicPr>
          <p:nvPr>
            <p:custDataLst>
              <p:tags r:id="rId3"/>
            </p:custDataLst>
          </p:nvPr>
        </p:nvPicPr>
        <p:blipFill>
          <a:blip r:embed="rId7"/>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0" name="1"/>
          <p:cNvSpPr txBox="1"/>
          <p:nvPr>
            <p:custDataLst>
              <p:tags r:id="rId1"/>
            </p:custDataLst>
          </p:nvPr>
        </p:nvSpPr>
        <p:spPr>
          <a:xfrm>
            <a:off x="2916980" y="815914"/>
            <a:ext cx="7937288"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创建集合</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访问</a:t>
            </a:r>
            <a:r>
              <a:rPr lang="zh-CN" altLang="en-US" sz="1800" dirty="0">
                <a:solidFill>
                  <a:srgbClr val="0070C0"/>
                </a:solidFill>
                <a:latin typeface="微软雅黑" panose="020B0503020204020204" pitchFamily="34" charset="-122"/>
                <a:ea typeface="微软雅黑" panose="020B0503020204020204" pitchFamily="34" charset="-122"/>
                <a:sym typeface="+mn-ea"/>
              </a:rPr>
              <a:t>博学谷首页的请求信息</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4" name="图片 3" descr="42"/>
          <p:cNvPicPr>
            <a:picLocks noChangeAspect="1"/>
          </p:cNvPicPr>
          <p:nvPr/>
        </p:nvPicPr>
        <p:blipFill>
          <a:blip r:embed="rId5"/>
          <a:stretch>
            <a:fillRect/>
          </a:stretch>
        </p:blipFill>
        <p:spPr>
          <a:xfrm>
            <a:off x="1343025" y="1990090"/>
            <a:ext cx="9838690" cy="4288790"/>
          </a:xfrm>
          <a:prstGeom prst="rect">
            <a:avLst/>
          </a:prstGeom>
          <a:ln>
            <a:solidFill>
              <a:schemeClr val="bg1">
                <a:lumMod val="65000"/>
              </a:schemeClr>
            </a:solidFill>
          </a:ln>
        </p:spPr>
      </p:pic>
      <p:pic>
        <p:nvPicPr>
          <p:cNvPr id="2" name="图片 1">
            <a:extLst>
              <a:ext uri="{FF2B5EF4-FFF2-40B4-BE49-F238E27FC236}">
                <a16:creationId xmlns:a16="http://schemas.microsoft.com/office/drawing/2014/main" id="{DBC35967-1CFE-1BC1-614A-16ECF703DE7A}"/>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0" name="1"/>
          <p:cNvSpPr txBox="1"/>
          <p:nvPr>
            <p:custDataLst>
              <p:tags r:id="rId1"/>
            </p:custDataLst>
          </p:nvPr>
        </p:nvSpPr>
        <p:spPr>
          <a:xfrm>
            <a:off x="2917190" y="815975"/>
            <a:ext cx="8575040"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创建集合</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当发送请求后，在Postman主窗口的下方可以查看</a:t>
            </a:r>
            <a:r>
              <a:rPr lang="zh-CN" altLang="en-US" sz="1800" dirty="0">
                <a:solidFill>
                  <a:srgbClr val="0070C0"/>
                </a:solidFill>
                <a:latin typeface="微软雅黑" panose="020B0503020204020204" pitchFamily="34" charset="-122"/>
                <a:ea typeface="微软雅黑" panose="020B0503020204020204" pitchFamily="34" charset="-122"/>
                <a:sym typeface="+mn-ea"/>
              </a:rPr>
              <a:t>访问博学谷首页的响应结果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2" name="图片 1" descr="43"/>
          <p:cNvPicPr>
            <a:picLocks noChangeAspect="1"/>
          </p:cNvPicPr>
          <p:nvPr/>
        </p:nvPicPr>
        <p:blipFill>
          <a:blip r:embed="rId5"/>
          <a:stretch>
            <a:fillRect/>
          </a:stretch>
        </p:blipFill>
        <p:spPr>
          <a:xfrm>
            <a:off x="4150995" y="2061845"/>
            <a:ext cx="6356350" cy="4646295"/>
          </a:xfrm>
          <a:prstGeom prst="rect">
            <a:avLst/>
          </a:prstGeom>
          <a:ln>
            <a:solidFill>
              <a:schemeClr val="bg1">
                <a:lumMod val="65000"/>
              </a:schemeClr>
            </a:solidFill>
          </a:ln>
        </p:spPr>
      </p:pic>
      <p:pic>
        <p:nvPicPr>
          <p:cNvPr id="4" name="图片 3">
            <a:extLst>
              <a:ext uri="{FF2B5EF4-FFF2-40B4-BE49-F238E27FC236}">
                <a16:creationId xmlns:a16="http://schemas.microsoft.com/office/drawing/2014/main" id="{160A2582-6F71-ACA6-297B-19F32FA69F2B}"/>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0" name="1"/>
          <p:cNvSpPr txBox="1"/>
          <p:nvPr>
            <p:custDataLst>
              <p:tags r:id="rId1"/>
            </p:custDataLst>
          </p:nvPr>
        </p:nvSpPr>
        <p:spPr>
          <a:xfrm>
            <a:off x="2917190" y="815975"/>
            <a:ext cx="8575040"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导出环境变量</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单击环境变量界面右上角的“</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”图标，弹出一个</a:t>
            </a:r>
            <a:r>
              <a:rPr lang="zh-CN" altLang="en-US" sz="1800" dirty="0">
                <a:solidFill>
                  <a:srgbClr val="0070C0"/>
                </a:solidFill>
                <a:latin typeface="微软雅黑" panose="020B0503020204020204" pitchFamily="34" charset="-122"/>
                <a:ea typeface="微软雅黑" panose="020B0503020204020204" pitchFamily="34" charset="-122"/>
                <a:sym typeface="+mn-ea"/>
              </a:rPr>
              <a:t>下拉列表</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91" name="图片 2"/>
          <p:cNvPicPr/>
          <p:nvPr/>
        </p:nvPicPr>
        <p:blipFill>
          <a:blip r:embed="rId5"/>
          <a:stretch>
            <a:fillRect/>
          </a:stretch>
        </p:blipFill>
        <p:spPr>
          <a:xfrm>
            <a:off x="5975350" y="1461453"/>
            <a:ext cx="239395" cy="104775"/>
          </a:xfrm>
          <a:prstGeom prst="rect">
            <a:avLst/>
          </a:prstGeom>
          <a:noFill/>
          <a:ln>
            <a:solidFill>
              <a:schemeClr val="bg1">
                <a:lumMod val="85000"/>
              </a:schemeClr>
            </a:solidFill>
          </a:ln>
        </p:spPr>
      </p:pic>
      <p:pic>
        <p:nvPicPr>
          <p:cNvPr id="4" name="图片 3" descr="44"/>
          <p:cNvPicPr>
            <a:picLocks noChangeAspect="1"/>
          </p:cNvPicPr>
          <p:nvPr/>
        </p:nvPicPr>
        <p:blipFill>
          <a:blip r:embed="rId6"/>
          <a:stretch>
            <a:fillRect/>
          </a:stretch>
        </p:blipFill>
        <p:spPr>
          <a:xfrm>
            <a:off x="2567305" y="1845945"/>
            <a:ext cx="8011160" cy="4764405"/>
          </a:xfrm>
          <a:prstGeom prst="rect">
            <a:avLst/>
          </a:prstGeom>
          <a:ln>
            <a:solidFill>
              <a:schemeClr val="bg1">
                <a:lumMod val="65000"/>
              </a:schemeClr>
            </a:solidFill>
          </a:ln>
        </p:spPr>
      </p:pic>
      <p:pic>
        <p:nvPicPr>
          <p:cNvPr id="2" name="图片 1">
            <a:extLst>
              <a:ext uri="{FF2B5EF4-FFF2-40B4-BE49-F238E27FC236}">
                <a16:creationId xmlns:a16="http://schemas.microsoft.com/office/drawing/2014/main" id="{C928E757-E402-721A-98E8-8A732121BBA1}"/>
              </a:ext>
            </a:extLst>
          </p:cNvPr>
          <p:cNvPicPr>
            <a:picLocks noChangeAspect="1"/>
          </p:cNvPicPr>
          <p:nvPr>
            <p:custDataLst>
              <p:tags r:id="rId2"/>
            </p:custDataLst>
          </p:nvPr>
        </p:nvPicPr>
        <p:blipFill>
          <a:blip r:embed="rId7"/>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0" name="1"/>
          <p:cNvSpPr txBox="1"/>
          <p:nvPr>
            <p:custDataLst>
              <p:tags r:id="rId1"/>
            </p:custDataLst>
          </p:nvPr>
        </p:nvSpPr>
        <p:spPr>
          <a:xfrm>
            <a:off x="2917190" y="815975"/>
            <a:ext cx="8575040"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导出环境变量</a:t>
            </a: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单击上一页图中的下拉列表中的Export选项，弹出一个</a:t>
            </a:r>
            <a:r>
              <a:rPr lang="zh-CN" altLang="en-US" sz="1800" dirty="0">
                <a:solidFill>
                  <a:srgbClr val="0070C0"/>
                </a:solidFill>
                <a:latin typeface="微软雅黑" panose="020B0503020204020204" pitchFamily="34" charset="-122"/>
                <a:ea typeface="微软雅黑" panose="020B0503020204020204" pitchFamily="34" charset="-122"/>
                <a:sym typeface="+mn-ea"/>
              </a:rPr>
              <a:t>Select path to save file对话框</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2" name="图片 1" descr="45"/>
          <p:cNvPicPr>
            <a:picLocks noChangeAspect="1"/>
          </p:cNvPicPr>
          <p:nvPr/>
        </p:nvPicPr>
        <p:blipFill>
          <a:blip r:embed="rId5"/>
          <a:stretch>
            <a:fillRect/>
          </a:stretch>
        </p:blipFill>
        <p:spPr>
          <a:xfrm>
            <a:off x="3863340" y="2199640"/>
            <a:ext cx="5953125" cy="4419600"/>
          </a:xfrm>
          <a:prstGeom prst="rect">
            <a:avLst/>
          </a:prstGeom>
        </p:spPr>
      </p:pic>
      <p:pic>
        <p:nvPicPr>
          <p:cNvPr id="4" name="图片 3">
            <a:extLst>
              <a:ext uri="{FF2B5EF4-FFF2-40B4-BE49-F238E27FC236}">
                <a16:creationId xmlns:a16="http://schemas.microsoft.com/office/drawing/2014/main" id="{6A425658-F36D-96EE-CCFD-E294D9A8779C}"/>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p>
        </p:txBody>
      </p:sp>
      <p:sp>
        <p:nvSpPr>
          <p:cNvPr id="10" name="1"/>
          <p:cNvSpPr txBox="1"/>
          <p:nvPr>
            <p:custDataLst>
              <p:tags r:id="rId1"/>
            </p:custDataLst>
          </p:nvPr>
        </p:nvSpPr>
        <p:spPr>
          <a:xfrm>
            <a:off x="2917190" y="815975"/>
            <a:ext cx="8249285"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导出</a:t>
            </a:r>
            <a:r>
              <a:rPr kumimoji="0" 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集合</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在博学谷集合名称处右击，弹出一个</a:t>
            </a:r>
            <a:r>
              <a:rPr lang="zh-CN" altLang="en-US" sz="1800" dirty="0">
                <a:solidFill>
                  <a:srgbClr val="0070C0"/>
                </a:solidFill>
                <a:latin typeface="微软雅黑" panose="020B0503020204020204" pitchFamily="34" charset="-122"/>
                <a:ea typeface="微软雅黑" panose="020B0503020204020204" pitchFamily="34" charset="-122"/>
                <a:sym typeface="+mn-ea"/>
              </a:rPr>
              <a:t>下拉列表</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4" name="图片 3" descr="46"/>
          <p:cNvPicPr>
            <a:picLocks noChangeAspect="1"/>
          </p:cNvPicPr>
          <p:nvPr/>
        </p:nvPicPr>
        <p:blipFill>
          <a:blip r:embed="rId5"/>
          <a:stretch>
            <a:fillRect/>
          </a:stretch>
        </p:blipFill>
        <p:spPr>
          <a:xfrm>
            <a:off x="5231130" y="1827530"/>
            <a:ext cx="3371850" cy="4721860"/>
          </a:xfrm>
          <a:prstGeom prst="rect">
            <a:avLst/>
          </a:prstGeom>
          <a:ln>
            <a:solidFill>
              <a:schemeClr val="bg1">
                <a:lumMod val="65000"/>
              </a:schemeClr>
            </a:solidFill>
          </a:ln>
        </p:spPr>
      </p:pic>
      <p:pic>
        <p:nvPicPr>
          <p:cNvPr id="2" name="图片 1">
            <a:extLst>
              <a:ext uri="{FF2B5EF4-FFF2-40B4-BE49-F238E27FC236}">
                <a16:creationId xmlns:a16="http://schemas.microsoft.com/office/drawing/2014/main" id="{E10F78E6-57BA-1D51-9957-33270D88D901}"/>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p>
        </p:txBody>
      </p:sp>
      <p:sp>
        <p:nvSpPr>
          <p:cNvPr id="10" name="1"/>
          <p:cNvSpPr txBox="1"/>
          <p:nvPr>
            <p:custDataLst>
              <p:tags r:id="rId1"/>
            </p:custDataLst>
          </p:nvPr>
        </p:nvSpPr>
        <p:spPr>
          <a:xfrm>
            <a:off x="2917190" y="815975"/>
            <a:ext cx="8560435"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导出</a:t>
            </a:r>
            <a:r>
              <a:rPr kumimoji="0" 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集合</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单击下拉列表中的Export选项，弹出一个</a:t>
            </a:r>
            <a:r>
              <a:rPr lang="zh-CN" altLang="en-US" sz="1800" dirty="0">
                <a:solidFill>
                  <a:srgbClr val="0070C0"/>
                </a:solidFill>
                <a:latin typeface="微软雅黑" panose="020B0503020204020204" pitchFamily="34" charset="-122"/>
                <a:ea typeface="微软雅黑" panose="020B0503020204020204" pitchFamily="34" charset="-122"/>
                <a:sym typeface="+mn-ea"/>
              </a:rPr>
              <a:t>EXPORT COLLECTION对话框</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2" name="图片 1" descr="47"/>
          <p:cNvPicPr>
            <a:picLocks noChangeAspect="1"/>
          </p:cNvPicPr>
          <p:nvPr/>
        </p:nvPicPr>
        <p:blipFill>
          <a:blip r:embed="rId5"/>
          <a:stretch>
            <a:fillRect/>
          </a:stretch>
        </p:blipFill>
        <p:spPr>
          <a:xfrm>
            <a:off x="3667760" y="1845945"/>
            <a:ext cx="7059930" cy="4738370"/>
          </a:xfrm>
          <a:prstGeom prst="rect">
            <a:avLst/>
          </a:prstGeom>
          <a:ln>
            <a:solidFill>
              <a:schemeClr val="bg1">
                <a:lumMod val="65000"/>
              </a:schemeClr>
            </a:solidFill>
          </a:ln>
        </p:spPr>
      </p:pic>
      <p:pic>
        <p:nvPicPr>
          <p:cNvPr id="4" name="图片 3">
            <a:extLst>
              <a:ext uri="{FF2B5EF4-FFF2-40B4-BE49-F238E27FC236}">
                <a16:creationId xmlns:a16="http://schemas.microsoft.com/office/drawing/2014/main" id="{F7705137-2976-E286-24A2-AEC313F30726}"/>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p>
        </p:txBody>
      </p:sp>
      <p:sp>
        <p:nvSpPr>
          <p:cNvPr id="10" name="1"/>
          <p:cNvSpPr txBox="1"/>
          <p:nvPr>
            <p:custDataLst>
              <p:tags r:id="rId1"/>
            </p:custDataLst>
          </p:nvPr>
        </p:nvSpPr>
        <p:spPr>
          <a:xfrm>
            <a:off x="2917190" y="815975"/>
            <a:ext cx="8560435"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导出</a:t>
            </a:r>
            <a:r>
              <a:rPr kumimoji="0" 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集合</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单击“Export”按钮后会弹出</a:t>
            </a:r>
            <a:r>
              <a:rPr lang="zh-CN" altLang="en-US" sz="1800" dirty="0">
                <a:solidFill>
                  <a:srgbClr val="0070C0"/>
                </a:solidFill>
                <a:latin typeface="微软雅黑" panose="020B0503020204020204" pitchFamily="34" charset="-122"/>
                <a:ea typeface="微软雅黑" panose="020B0503020204020204" pitchFamily="34" charset="-122"/>
                <a:sym typeface="+mn-ea"/>
              </a:rPr>
              <a:t>Select path to save file对话框</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p>
        </p:txBody>
      </p:sp>
      <p:pic>
        <p:nvPicPr>
          <p:cNvPr id="5" name="图片 4" descr="48"/>
          <p:cNvPicPr>
            <a:picLocks noChangeAspect="1"/>
          </p:cNvPicPr>
          <p:nvPr/>
        </p:nvPicPr>
        <p:blipFill>
          <a:blip r:embed="rId5"/>
          <a:stretch>
            <a:fillRect/>
          </a:stretch>
        </p:blipFill>
        <p:spPr>
          <a:xfrm>
            <a:off x="3646805" y="1917700"/>
            <a:ext cx="6229350" cy="4371975"/>
          </a:xfrm>
          <a:prstGeom prst="rect">
            <a:avLst/>
          </a:prstGeom>
        </p:spPr>
      </p:pic>
      <p:pic>
        <p:nvPicPr>
          <p:cNvPr id="2" name="图片 1">
            <a:extLst>
              <a:ext uri="{FF2B5EF4-FFF2-40B4-BE49-F238E27FC236}">
                <a16:creationId xmlns:a16="http://schemas.microsoft.com/office/drawing/2014/main" id="{14A28E9C-6D53-F727-0860-E64DFB9685A8}"/>
              </a:ext>
            </a:extLst>
          </p:cNvPr>
          <p:cNvPicPr>
            <a:picLocks noChangeAspect="1"/>
          </p:cNvPicPr>
          <p:nvPr>
            <p:custDataLst>
              <p:tags r:id="rId2"/>
            </p:custDataLst>
          </p:nvPr>
        </p:nvPicPr>
        <p:blipFill>
          <a:blip r:embed="rId6"/>
          <a:stretch>
            <a:fillRect/>
          </a:stretch>
        </p:blipFill>
        <p:spPr>
          <a:xfrm>
            <a:off x="8903206" y="0"/>
            <a:ext cx="2664000" cy="8811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17f8e4a56fc57c2e92e6fdc581ab83ee55365e"/>
  <p:tag name="KSO_WPP_MARK_KEY" val="f71d5144-0573-45f9-bb21-9102466a32de"/>
  <p:tag name="COMMONDATA" val="eyJoZGlkIjoiY2M1MmI4Y2U5ZGU3ODg0MGFlYjQ5MWViZmIzYjVhMD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27.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4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c576ede5-c590-414e-9914-ca27eb4087d3}"/>
  <p:tag name="TABLE_ENDDRAG_ORIGIN_RECT" val="441*248"/>
  <p:tag name="TABLE_ENDDRAG_RECT" val="196*230*441*248"/>
</p:tagLst>
</file>

<file path=ppt/tags/tag16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73.xml><?xml version="1.0" encoding="utf-8"?>
<p:tagLst xmlns:a="http://schemas.openxmlformats.org/drawingml/2006/main" xmlns:r="http://schemas.openxmlformats.org/officeDocument/2006/relationships" xmlns:p="http://schemas.openxmlformats.org/presentationml/2006/main">
  <p:tag name="KSO_WM_UNIT_TABLE_BEAUTIFY" val="smartTable{c576ede5-c590-414e-9914-ca27eb4087d3}"/>
  <p:tag name="TABLE_ENDDRAG_ORIGIN_RECT" val="565*245"/>
  <p:tag name="TABLE_ENDDRAG_RECT" val="219*137*565*245"/>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c576ede5-c590-414e-9914-ca27eb4087d3}"/>
  <p:tag name="TABLE_ENDDRAG_ORIGIN_RECT" val="530*271"/>
  <p:tag name="TABLE_ENDDRAG_RECT" val="236*190*530*271"/>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84.xml><?xml version="1.0" encoding="utf-8"?>
<p:tagLst xmlns:a="http://schemas.openxmlformats.org/drawingml/2006/main" xmlns:r="http://schemas.openxmlformats.org/officeDocument/2006/relationships" xmlns:p="http://schemas.openxmlformats.org/presentationml/2006/main">
  <p:tag name="KSO_WM_UNIT_TABLE_BEAUTIFY" val="smartTable{c576ede5-c590-414e-9914-ca27eb4087d3}"/>
  <p:tag name="TABLE_ENDDRAG_ORIGIN_RECT" val="547*339"/>
  <p:tag name="TABLE_ENDDRAG_RECT" val="213*128*547*339"/>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9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0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17,&quot;width&quot;:7449}"/>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225.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c576ede5-c590-414e-9914-ca27eb4087d3}"/>
  <p:tag name="TABLE_ENDDRAG_ORIGIN_RECT" val="589*326"/>
  <p:tag name="TABLE_ENDDRAG_RECT" val="202*120*589*326"/>
</p:tagLst>
</file>

<file path=ppt/tags/tag24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c576ede5-c590-414e-9914-ca27eb4087d3}"/>
  <p:tag name="TABLE_ENDDRAG_ORIGIN_RECT" val="589*326"/>
  <p:tag name="TABLE_ENDDRAG_RECT" val="202*120*589*326"/>
</p:tagLst>
</file>

<file path=ppt/tags/tag26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26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47.xml><?xml version="1.0" encoding="utf-8"?>
<p:tagLst xmlns:a="http://schemas.openxmlformats.org/drawingml/2006/main" xmlns:r="http://schemas.openxmlformats.org/officeDocument/2006/relationships" xmlns:p="http://schemas.openxmlformats.org/presentationml/2006/main">
  <p:tag name="PA" val="v5.2.7"/>
  <p:tag name="RESOURCELIBID_ANIM" val="450"/>
  <p:tag name="KSO_WM_UNIT_PLACING_PICTURE_USER_VIEWPORT" val="{&quot;height&quot;:2397,&quot;width&quot;:12499.666141732283}"/>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PA" val="v5.2.7"/>
  <p:tag name="RESOURCELIBID_ANIM" val="450"/>
  <p:tag name="KSO_WM_UNIT_PLACING_PICTURE_USER_VIEWPORT" val="{&quot;height&quot;:2397,&quot;width&quot;:12499.66614173228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PA" val="v5.2.7"/>
  <p:tag name="RESOURCELIBID_ANIM" val="450"/>
  <p:tag name="KSO_WM_UNIT_PLACING_PICTURE_USER_VIEWPORT" val="{&quot;height&quot;:2397,&quot;width&quot;:12499.66614173228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PA" val="v5.2.7"/>
  <p:tag name="RESOURCELIBID_ANIM" val="450"/>
  <p:tag name="KSO_WM_UNIT_PLACING_PICTURE_USER_VIEWPORT" val="{&quot;height&quot;:2397,&quot;width&quot;:12499.666141732283}"/>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PA" val="v5.2.7"/>
  <p:tag name="RESOURCELIBID_ANIM" val="450"/>
  <p:tag name="KSO_WM_UNIT_PLACING_PICTURE_USER_VIEWPORT" val="{&quot;height&quot;:2397,&quot;width&quot;:12499.666141732283}"/>
</p:tagLst>
</file>

<file path=ppt/tags/tag5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52,&quot;width&quot;:12940}"/>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84.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ud0ofpxa">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8360</Words>
  <Application>Microsoft Office PowerPoint</Application>
  <PresentationFormat>自定义</PresentationFormat>
  <Paragraphs>970</Paragraphs>
  <Slides>161</Slides>
  <Notes>75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161</vt:i4>
      </vt:variant>
    </vt:vector>
  </HeadingPairs>
  <TitlesOfParts>
    <vt:vector size="171" baseType="lpstr">
      <vt:lpstr>Source Han Sans K Bold</vt:lpstr>
      <vt:lpstr>微软雅黑</vt:lpstr>
      <vt:lpstr>字魂105号-简雅黑</vt:lpstr>
      <vt:lpstr>Arial</vt:lpstr>
      <vt:lpstr>Calibri</vt:lpstr>
      <vt:lpstr>Impact</vt:lpstr>
      <vt:lpstr>Lato Light</vt:lpstr>
      <vt:lpstr>Wingdings</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蓝白商务述职报告工作总结ppt模板</dc:title>
  <dc:creator>常董</dc:creator>
  <cp:lastModifiedBy>堂瑞 邹</cp:lastModifiedBy>
  <cp:revision>4510</cp:revision>
  <dcterms:created xsi:type="dcterms:W3CDTF">2020-09-03T07:01:00Z</dcterms:created>
  <dcterms:modified xsi:type="dcterms:W3CDTF">2024-03-19T12:25:22Z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505A5776611944CDB7C9AB141AAA8B3F</vt:lpwstr>
  </property>
</Properties>
</file>